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33455" autoAdjust="0"/>
  </p:normalViewPr>
  <p:slideViewPr>
    <p:cSldViewPr snapToGrid="0">
      <p:cViewPr varScale="1">
        <p:scale>
          <a:sx n="127" d="100"/>
          <a:sy n="127" d="100"/>
        </p:scale>
        <p:origin x="1866" y="90"/>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uk-UA"/>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uk-UA"/>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b="0" u="none" dirty="0"/>
              <a:t>Цю презентацію розраховано на учнів віком від 11 років. Радимо приділити презентації, обговоренню з модеруванням, перегляду відео та написанню коду учнями 90 хвилин. </a:t>
            </a:r>
            <a:endParaRPr lang="uk-UA" b="1" u="sng" dirty="0"/>
          </a:p>
          <a:p>
            <a:endParaRPr lang="uk-UA" b="1" u="sng" dirty="0"/>
          </a:p>
          <a:p>
            <a:r>
              <a:rPr lang="uk-UA" b="1" u="sng" dirty="0"/>
              <a:t>ПРИБЛИЗНИЙ ТЕКСТ: </a:t>
            </a:r>
          </a:p>
          <a:p>
            <a:endParaRPr lang="uk-UA" b="1" u="sng" dirty="0"/>
          </a:p>
          <a:p>
            <a:pPr>
              <a:defRPr/>
            </a:pPr>
            <a:r>
              <a:rPr lang="uk-UA" b="0" u="none" dirty="0"/>
              <a:t>"</a:t>
            </a:r>
            <a:r>
              <a:rPr lang="uk-UA" kern="1200" dirty="0">
                <a:effectLst/>
                <a:latin typeface="+mn-lt"/>
              </a:rPr>
              <a:t>Вітаю! Мене звати &lt;ім’я й прізвище&gt;, я працюю в компанії &lt;назва організації&gt;. Запрошую до цьогорічного Hour of Code™! Hour of Code™ – це всесвітня кампанія, яку проводить Code.org, щоб підняти завісу таємниці над програмуванням і довести, що навчитися його основам може кожен. Сьогодні ми долучимося до цієї кампанії</a:t>
            </a:r>
            <a:r>
              <a:rPr lang="uk-UA" b="0" u="none" baseline="0" dirty="0"/>
              <a:t>, познайомившись із новим посібником Minecraft Hour of Code™ від Microsoft. Але перед цим коротко розглянемо, що </a:t>
            </a:r>
            <a:r>
              <a:rPr lang="uk-UA" b="0" i="1" u="none" baseline="0" dirty="0"/>
              <a:t>насправді</a:t>
            </a:r>
            <a:r>
              <a:rPr lang="uk-UA" b="0" u="none" baseline="0" dirty="0"/>
              <a:t> становить собою програмування, чому воно важливе і як воно може змінити життя на краще!"</a:t>
            </a:r>
            <a:endParaRPr lang="uk-UA" b="1" u="sng" dirty="0"/>
          </a:p>
          <a:p>
            <a:endParaRPr lang="uk-UA" b="1" u="sng" dirty="0"/>
          </a:p>
          <a:p>
            <a:r>
              <a:rPr lang="uk-UA" b="1" u="sng" dirty="0"/>
              <a:t>МЕТА СЛАЙДА:</a:t>
            </a:r>
            <a:r>
              <a:rPr lang="uk-UA" dirty="0"/>
              <a:t> </a:t>
            </a:r>
          </a:p>
          <a:p>
            <a:endParaRPr lang="uk-UA" b="0" u="none" baseline="0" dirty="0"/>
          </a:p>
          <a:p>
            <a:r>
              <a:rPr lang="uk-UA" b="0" u="none" baseline="0" dirty="0"/>
              <a:t>Зацікавити учасників Hour of Code™!</a:t>
            </a:r>
          </a:p>
          <a:p>
            <a:endParaRPr lang="uk-UA" b="0" u="none" baseline="0" dirty="0"/>
          </a:p>
          <a:p>
            <a:r>
              <a:rPr lang="uk-UA" sz="1200" b="1" u="sng" kern="1200" dirty="0">
                <a:solidFill>
                  <a:schemeClr val="tx1"/>
                </a:solidFill>
                <a:effectLst/>
                <a:latin typeface="+mn-lt"/>
              </a:rPr>
              <a:t>НОТАТКА ДЛЯ КООРДИНАТОРА:</a:t>
            </a:r>
          </a:p>
          <a:p>
            <a:r>
              <a:rPr lang="uk-UA" sz="1200" kern="1200" dirty="0">
                <a:solidFill>
                  <a:schemeClr val="tx1"/>
                </a:solidFill>
                <a:effectLst/>
                <a:latin typeface="+mn-lt"/>
              </a:rPr>
              <a:t>Більшість слайдів презентації розраховано на короткий показ (зазвичай лише на кілька секунд), щоб ефективно підтримати спілкування з аудиторією за допомогою візуальних матеріалів.</a:t>
            </a:r>
            <a:endParaRPr lang="uk-UA" b="1" u="sng" dirty="0"/>
          </a:p>
          <a:p>
            <a:endParaRPr lang="uk-UA" b="1" dirty="0"/>
          </a:p>
          <a:p>
            <a:r>
              <a:rPr lang="uk-UA" b="1" u="sng" dirty="0"/>
              <a:t>ІНСТРУКЦІЇ ЩОДО ЗОБРАЖЕННЯ НА ЦЬОМУ СЛАЙДІ:</a:t>
            </a:r>
          </a:p>
          <a:p>
            <a:r>
              <a:rPr lang="uk-UA" sz="1200" b="0" u="none" kern="1200" baseline="0" dirty="0">
                <a:solidFill>
                  <a:schemeClr val="tx1"/>
                </a:solidFill>
                <a:effectLst/>
                <a:latin typeface="+mn-lt"/>
              </a:rPr>
              <a:t>Це зображення ілюструє світовий масштаб заходу Hour of </a:t>
            </a:r>
            <a:r>
              <a:rPr lang="uk-UA" kern="1200" dirty="0">
                <a:effectLst/>
                <a:latin typeface="+mn-lt"/>
              </a:rPr>
              <a:t>Code™</a:t>
            </a:r>
            <a:r>
              <a:rPr lang="uk-UA" sz="1200" b="0" u="none" kern="1200" baseline="0" dirty="0">
                <a:solidFill>
                  <a:schemeClr val="tx1"/>
                </a:solidFill>
                <a:effectLst/>
                <a:latin typeface="+mn-lt"/>
              </a:rPr>
              <a:t>.</a:t>
            </a:r>
            <a:endParaRPr lang="uk-UA"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uk-UA"/>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ПРИБЛИЗНИЙ ТЕКСТ:</a:t>
            </a:r>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0" u="none" dirty="0"/>
              <a:t>"За допомогою програмування можна багато чого досягти, наприклад створити разом із друзями блог, сайт або програму".</a:t>
            </a:r>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r>
              <a:rPr lang="uk-UA" b="1" u="sng" dirty="0"/>
              <a:t>МЕТА СЛАЙДА:</a:t>
            </a:r>
          </a:p>
          <a:p>
            <a:endParaRPr lang="uk-UA" b="1" u="sng" dirty="0"/>
          </a:p>
          <a:p>
            <a:r>
              <a:rPr lang="uk-UA" sz="1200" kern="1200" dirty="0">
                <a:solidFill>
                  <a:schemeClr val="tx1"/>
                </a:solidFill>
                <a:effectLst/>
                <a:latin typeface="+mn-lt"/>
              </a:rPr>
              <a:t>На слайдах 9–12 ми</a:t>
            </a:r>
            <a:r>
              <a:rPr lang="uk-UA"/>
              <a:t> </a:t>
            </a:r>
            <a:r>
              <a:rPr lang="uk-UA" sz="1200" kern="1200" dirty="0">
                <a:solidFill>
                  <a:schemeClr val="tx1"/>
                </a:solidFill>
                <a:effectLst/>
                <a:latin typeface="+mn-lt"/>
              </a:rPr>
              <a:t>покажемо дітям, що програмувати цікаво. Ми дійсно хочемо підкреслити, що програмування –</a:t>
            </a:r>
            <a:r>
              <a:rPr lang="uk-UA" sz="1200" b="1" kern="1200" dirty="0">
                <a:solidFill>
                  <a:schemeClr val="tx1"/>
                </a:solidFill>
                <a:effectLst/>
                <a:latin typeface="+mn-lt"/>
              </a:rPr>
              <a:t> це</a:t>
            </a:r>
            <a:r>
              <a:rPr lang="uk-UA" sz="1200" kern="1200" dirty="0">
                <a:solidFill>
                  <a:schemeClr val="tx1"/>
                </a:solidFill>
                <a:effectLst/>
                <a:latin typeface="+mn-lt"/>
              </a:rPr>
              <a:t>: </a:t>
            </a:r>
            <a:endParaRPr lang="uk-UA" dirty="0">
              <a:effectLst/>
            </a:endParaRPr>
          </a:p>
          <a:p>
            <a:pPr marL="628650" lvl="1" indent="-171450">
              <a:buFont typeface="Arial"/>
              <a:buChar char="•"/>
            </a:pPr>
            <a:r>
              <a:rPr lang="uk-UA" sz="1200" kern="1200" dirty="0">
                <a:solidFill>
                  <a:schemeClr val="tx1"/>
                </a:solidFill>
                <a:effectLst/>
                <a:latin typeface="+mn-lt"/>
              </a:rPr>
              <a:t>Спільна робота. </a:t>
            </a:r>
            <a:endParaRPr lang="uk-UA" dirty="0">
              <a:effectLst/>
            </a:endParaRPr>
          </a:p>
          <a:p>
            <a:pPr marL="628650" lvl="1" indent="-171450">
              <a:buFont typeface="Arial"/>
              <a:buChar char="•"/>
            </a:pPr>
            <a:r>
              <a:rPr lang="uk-UA" sz="1200" kern="1200" dirty="0">
                <a:solidFill>
                  <a:schemeClr val="tx1"/>
                </a:solidFill>
                <a:effectLst/>
                <a:latin typeface="+mn-lt"/>
              </a:rPr>
              <a:t>Для хлопців і дівчат</a:t>
            </a:r>
            <a:endParaRPr lang="uk-UA" dirty="0">
              <a:effectLst/>
            </a:endParaRPr>
          </a:p>
          <a:p>
            <a:pPr marL="628650" lvl="1" indent="-171450">
              <a:buFont typeface="Arial"/>
              <a:buChar char="•"/>
            </a:pPr>
            <a:r>
              <a:rPr lang="uk-UA" sz="1200" kern="1200" dirty="0">
                <a:solidFill>
                  <a:schemeClr val="tx1"/>
                </a:solidFill>
                <a:effectLst/>
                <a:latin typeface="+mn-lt"/>
              </a:rPr>
              <a:t>Для інтровертів і екстравертів. </a:t>
            </a:r>
            <a:endParaRPr lang="uk-UA" dirty="0">
              <a:effectLst/>
            </a:endParaRPr>
          </a:p>
          <a:p>
            <a:pPr marL="628650" lvl="1" indent="-171450">
              <a:buFont typeface="Arial"/>
              <a:buChar char="•"/>
            </a:pPr>
            <a:r>
              <a:rPr lang="uk-UA" sz="1200" kern="1200" dirty="0">
                <a:solidFill>
                  <a:schemeClr val="tx1"/>
                </a:solidFill>
                <a:effectLst/>
                <a:latin typeface="+mn-lt"/>
              </a:rPr>
              <a:t>Вирішення проблем. Насправді для програмування не потрібно багато математики. </a:t>
            </a:r>
            <a:endParaRPr lang="uk-UA" dirty="0">
              <a:effectLst/>
            </a:endParaRPr>
          </a:p>
          <a:p>
            <a:pPr marL="628650" lvl="1" indent="-171450">
              <a:buFont typeface="Arial"/>
              <a:buChar char="•"/>
            </a:pPr>
            <a:r>
              <a:rPr lang="uk-UA" sz="1200" kern="1200" dirty="0">
                <a:solidFill>
                  <a:schemeClr val="tx1"/>
                </a:solidFill>
                <a:effectLst/>
                <a:latin typeface="+mn-lt"/>
              </a:rPr>
              <a:t>Для людей, яким комп’ютери допоможуть краще займатися улюбленими справами. </a:t>
            </a:r>
            <a:endParaRPr lang="uk-UA" dirty="0">
              <a:effectLst/>
            </a:endParaRPr>
          </a:p>
          <a:p>
            <a:endParaRPr lang="uk-UA" b="1" dirty="0"/>
          </a:p>
          <a:p>
            <a:r>
              <a:rPr lang="uk-UA" b="1" u="sng" dirty="0"/>
              <a:t>ІНСТРУКЦІЇ ЩОДО ЗОБРАЖЕННЯ НА ЦЬОМУ СЛАЙДІ:</a:t>
            </a:r>
            <a:endParaRPr lang="uk-UA" sz="1200" u="sng" kern="1200" dirty="0">
              <a:solidFill>
                <a:schemeClr val="tx1"/>
              </a:solidFill>
              <a:effectLst/>
              <a:latin typeface="+mn-lt"/>
              <a:ea typeface="+mn-ea"/>
              <a:cs typeface="+mn-cs"/>
            </a:endParaRPr>
          </a:p>
          <a:p>
            <a:endParaRPr lang="uk-UA" sz="1200" kern="1200" dirty="0">
              <a:solidFill>
                <a:schemeClr val="tx1"/>
              </a:solidFill>
              <a:effectLst/>
              <a:latin typeface="+mn-lt"/>
              <a:ea typeface="+mn-ea"/>
              <a:cs typeface="+mn-cs"/>
            </a:endParaRPr>
          </a:p>
          <a:p>
            <a:r>
              <a:rPr lang="uk-UA" sz="1200" kern="1200" dirty="0">
                <a:solidFill>
                  <a:schemeClr val="tx1"/>
                </a:solidFill>
                <a:effectLst/>
                <a:latin typeface="+mn-lt"/>
              </a:rPr>
              <a:t>Якщо ви ставитимете інше зображення замість цього, переконайтеся, що воно відповідає таким критеріям: </a:t>
            </a:r>
            <a:endParaRPr lang="uk-UA" dirty="0"/>
          </a:p>
          <a:p>
            <a:pPr marL="628650" lvl="1" indent="-171450">
              <a:buFont typeface="Arial"/>
              <a:buChar char="•"/>
            </a:pPr>
            <a:r>
              <a:rPr lang="uk-UA" sz="1200" kern="1200" dirty="0">
                <a:solidFill>
                  <a:schemeClr val="tx1"/>
                </a:solidFill>
                <a:effectLst/>
                <a:latin typeface="+mn-lt"/>
              </a:rPr>
              <a:t>Це має бути фото хлопців і дівчат середнього шкільного віку. </a:t>
            </a:r>
            <a:endParaRPr lang="uk-UA" dirty="0">
              <a:effectLst/>
            </a:endParaRPr>
          </a:p>
          <a:p>
            <a:pPr marL="628650" lvl="1" indent="-171450">
              <a:buFont typeface="Arial"/>
              <a:buChar char="•"/>
            </a:pPr>
            <a:r>
              <a:rPr lang="uk-UA" sz="1200" kern="1200" dirty="0">
                <a:solidFill>
                  <a:schemeClr val="tx1"/>
                </a:solidFill>
                <a:effectLst/>
                <a:latin typeface="+mn-lt"/>
              </a:rPr>
              <a:t>Учні повинні побачити, що технології – це цікаво.</a:t>
            </a:r>
            <a:endParaRPr lang="uk-UA" dirty="0">
              <a:effectLst/>
            </a:endParaRPr>
          </a:p>
          <a:p>
            <a:pPr marL="628650" lvl="1" indent="-171450">
              <a:buFont typeface="Arial"/>
              <a:buChar char="•"/>
            </a:pPr>
            <a:r>
              <a:rPr lang="uk-UA" sz="1200" kern="1200" dirty="0">
                <a:solidFill>
                  <a:schemeClr val="tx1"/>
                </a:solidFill>
                <a:effectLst/>
                <a:latin typeface="+mn-lt"/>
              </a:rPr>
              <a:t>На фото має бути декілька людей. </a:t>
            </a:r>
            <a:endParaRPr lang="uk-UA" dirty="0">
              <a:effectLst/>
            </a:endParaRPr>
          </a:p>
          <a:p>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uk-UA"/>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a:t>ПРИБЛИЗНИЙ ТЕКСТ:</a:t>
            </a:r>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a:p>
          <a:p>
            <a:pPr marL="0" marR="0" indent="0" algn="l" defTabSz="914400" rtl="0" eaLnBrk="1" fontAlgn="auto" latinLnBrk="0" hangingPunct="1">
              <a:lnSpc>
                <a:spcPct val="100000"/>
              </a:lnSpc>
              <a:spcBef>
                <a:spcPts val="0"/>
              </a:spcBef>
              <a:spcAft>
                <a:spcPts val="0"/>
              </a:spcAft>
              <a:buClrTx/>
              <a:buSzTx/>
              <a:buFontTx/>
              <a:buNone/>
              <a:tabLst/>
              <a:defRPr/>
            </a:pPr>
            <a:r>
              <a:rPr lang="uk-UA" b="0" u="none"/>
              <a:t>"Тепер розглянемо програмування детально".</a:t>
            </a:r>
          </a:p>
          <a:p>
            <a:endParaRPr lang="uk-UA" b="1" u="sng"/>
          </a:p>
          <a:p>
            <a:r>
              <a:rPr lang="uk-UA" b="1" u="sng"/>
              <a:t>МЕТА СЛАЙДА:</a:t>
            </a:r>
          </a:p>
          <a:p>
            <a:endParaRPr lang="uk-UA" b="1" u="sng"/>
          </a:p>
          <a:p>
            <a:r>
              <a:rPr lang="uk-UA" b="0" u="none"/>
              <a:t>Підготувати учнів до наступного розділу й зацікавити питанням про те, що ж насправді становить собою програмування.</a:t>
            </a:r>
          </a:p>
          <a:p>
            <a:endParaRPr lang="uk-UA" b="1"/>
          </a:p>
          <a:p>
            <a:r>
              <a:rPr lang="uk-UA" b="1" u="sng"/>
              <a:t>ІНСТРУКЦІЇ ЩОДО ЗОБРАЖЕННЯ НА ЦЬОМУ СЛАЙДІ:</a:t>
            </a:r>
            <a:endParaRPr lang="uk-UA" sz="1200" u="sng" kern="1200">
              <a:solidFill>
                <a:schemeClr val="tx1"/>
              </a:solidFill>
              <a:effectLst/>
              <a:latin typeface="+mn-lt"/>
              <a:ea typeface="+mn-ea"/>
              <a:cs typeface="+mn-cs"/>
            </a:endParaRPr>
          </a:p>
          <a:p>
            <a:endParaRPr lang="uk-UA" sz="1200" kern="1200">
              <a:solidFill>
                <a:schemeClr val="tx1"/>
              </a:solidFill>
              <a:effectLst/>
              <a:latin typeface="+mn-lt"/>
              <a:ea typeface="+mn-ea"/>
              <a:cs typeface="+mn-cs"/>
            </a:endParaRPr>
          </a:p>
          <a:p>
            <a:r>
              <a:rPr lang="uk-UA" sz="1200" kern="1200">
                <a:solidFill>
                  <a:schemeClr val="tx1"/>
                </a:solidFill>
                <a:effectLst/>
                <a:latin typeface="+mn-lt"/>
              </a:rPr>
              <a:t>Н/Д</a:t>
            </a:r>
          </a:p>
          <a:p>
            <a:endParaRPr lang="uk-UA" sz="1200" kern="1200">
              <a:solidFill>
                <a:schemeClr val="tx1"/>
              </a:solidFill>
              <a:effectLst/>
              <a:latin typeface="+mn-lt"/>
              <a:ea typeface="+mn-ea"/>
              <a:cs typeface="+mn-cs"/>
            </a:endParaRPr>
          </a:p>
          <a:p>
            <a:endParaRPr lang="uk-U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uk-UA"/>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p>
          <a:p>
            <a:endParaRPr lang="uk-UA" b="1" u="sng" dirty="0"/>
          </a:p>
          <a:p>
            <a:r>
              <a:rPr lang="uk-UA" sz="1200" kern="1200" dirty="0">
                <a:solidFill>
                  <a:schemeClr val="tx1"/>
                </a:solidFill>
                <a:effectLst/>
                <a:latin typeface="+mn-lt"/>
              </a:rPr>
              <a:t>"Програмування – це не просто написання програм або команд для комп’ютера. Це новий спосіб розв’язання проблем разом із друзями".</a:t>
            </a:r>
          </a:p>
          <a:p>
            <a:endParaRPr lang="uk-UA"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МЕТА СЛАЙДА:</a:t>
            </a:r>
          </a:p>
          <a:p>
            <a:endParaRPr lang="uk-UA" b="1" u="sng" dirty="0"/>
          </a:p>
          <a:p>
            <a:r>
              <a:rPr lang="uk-UA" b="0" dirty="0"/>
              <a:t>Показати учням, що для програмування потрібно активно мислити, любити головоломки, усувати недоліки та знаходити рішення.</a:t>
            </a:r>
          </a:p>
          <a:p>
            <a:endParaRPr lang="uk-UA" b="1" dirty="0"/>
          </a:p>
          <a:p>
            <a:r>
              <a:rPr lang="uk-UA" b="1" u="sng" dirty="0"/>
              <a:t>ІНСТРУКЦІЇ ЩОДО ЗОБРАЖЕННЯ НА ЦЬОМУ СЛАЙДІ:</a:t>
            </a:r>
            <a:endParaRPr lang="uk-UA" sz="1200" u="sng" kern="1200" dirty="0">
              <a:solidFill>
                <a:schemeClr val="tx1"/>
              </a:solidFill>
              <a:effectLst/>
              <a:latin typeface="+mn-lt"/>
              <a:ea typeface="+mn-ea"/>
              <a:cs typeface="+mn-cs"/>
            </a:endParaRPr>
          </a:p>
          <a:p>
            <a:endParaRPr lang="uk-UA" dirty="0"/>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Якщо ви ставитимете інше зображення замість цього, переконайтеся, що воно відповідає таким критеріям: </a:t>
            </a:r>
          </a:p>
          <a:p>
            <a:pPr marL="628650" lvl="1" indent="-171450">
              <a:buFont typeface="Arial"/>
              <a:buChar char="•"/>
            </a:pPr>
            <a:r>
              <a:rPr lang="uk-UA"/>
              <a:t>Кілька підлітків працюють разом, дивлячись на комп’ютер або планшет.</a:t>
            </a:r>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uk-UA"/>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p>
          <a:p>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"Це поєднання вашої креативності та потужності комп’ютера для створення дивовижних речей".</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МЕТА СЛАЙДА:</a:t>
            </a:r>
            <a:endParaRPr lang="uk-UA"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uk-UA"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uk-UA" b="0" u="none" dirty="0"/>
              <a:t>Розширити знання учнів про те, із чим асоціюється програмування. </a:t>
            </a:r>
            <a:endParaRPr lang="uk-UA" b="1" u="sng" dirty="0"/>
          </a:p>
          <a:p>
            <a:endParaRPr lang="uk-UA" b="1" dirty="0"/>
          </a:p>
          <a:p>
            <a:r>
              <a:rPr lang="uk-UA" b="1" u="sng" dirty="0"/>
              <a:t>ІНСТРУКЦІЇ ЩОДО ЗОБРАЖЕННЯ НА ЦЬОМУ СЛАЙДІ:</a:t>
            </a:r>
          </a:p>
          <a:p>
            <a:endParaRPr lang="uk-UA"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Якщо ви ставитимете інше зображення замість цього, переконайтеся, що воно відповідає таким критеріям: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uk-UA" sz="1200" kern="1200" dirty="0">
                <a:solidFill>
                  <a:schemeClr val="tx1"/>
                </a:solidFill>
                <a:effectLst/>
                <a:latin typeface="+mn-lt"/>
              </a:rPr>
              <a:t>Вид мистецтва, яке зазвичай не асоціюється з програмуванням, наприклад музика або живопис.</a:t>
            </a:r>
            <a:endParaRPr lang="uk-UA" sz="1200" kern="1200" dirty="0">
              <a:solidFill>
                <a:schemeClr val="tx1"/>
              </a:solidFill>
              <a:effectLst/>
              <a:latin typeface="+mn-lt"/>
              <a:ea typeface="+mn-ea"/>
              <a:cs typeface="+mn-cs"/>
            </a:endParaRPr>
          </a:p>
          <a:p>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uk-UA"/>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p>
          <a:p>
            <a:endParaRPr lang="uk-UA" b="1" u="sng" dirty="0"/>
          </a:p>
          <a:p>
            <a:r>
              <a:rPr lang="uk-UA" b="0" u="none" dirty="0"/>
              <a:t>"Програмувати – значить створювати щось нове разом!"</a:t>
            </a:r>
          </a:p>
          <a:p>
            <a:endParaRPr lang="uk-UA"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МЕТА СЛАЙДА:</a:t>
            </a:r>
          </a:p>
          <a:p>
            <a:pPr marL="0" marR="0" indent="0" algn="l" defTabSz="914400" rtl="0" eaLnBrk="1" fontAlgn="auto" latinLnBrk="0" hangingPunct="1">
              <a:lnSpc>
                <a:spcPct val="100000"/>
              </a:lnSpc>
              <a:spcBef>
                <a:spcPts val="0"/>
              </a:spcBef>
              <a:spcAft>
                <a:spcPts val="0"/>
              </a:spcAft>
              <a:buClrTx/>
              <a:buSzTx/>
              <a:buFontTx/>
              <a:buNone/>
              <a:tabLst/>
              <a:defRPr/>
            </a:pPr>
            <a:endParaRPr lang="uk-UA"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uk-UA" b="0" u="none" dirty="0"/>
              <a:t>Спростувати хибне уявлення про те, що програмуванням займаються виключно на самоті.</a:t>
            </a:r>
            <a:r>
              <a:rPr lang="uk-UA"/>
              <a:t> Програмувати може кожен. Це доступно та цікаво. </a:t>
            </a:r>
            <a:endParaRPr lang="uk-UA" b="0" u="none" dirty="0"/>
          </a:p>
          <a:p>
            <a:endParaRPr lang="uk-UA" b="1" dirty="0"/>
          </a:p>
          <a:p>
            <a:r>
              <a:rPr lang="uk-UA" b="1" u="sng" dirty="0"/>
              <a:t>ІНСТРУКЦІЇ ЩОДО ЗОБРАЖЕННЯ НА ЦЬОМУ СЛАЙДІ:</a:t>
            </a:r>
            <a:endParaRPr lang="uk-UA"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Якщо ви ставитимете інше зображення замість цього, переконайтеся, що воно відповідає таким критеріям: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uk-UA" sz="1200" kern="1200" dirty="0">
                <a:solidFill>
                  <a:schemeClr val="tx1"/>
                </a:solidFill>
                <a:effectLst/>
                <a:latin typeface="+mn-lt"/>
              </a:rPr>
              <a:t>Кілька підлітків, що мають задоволений вигляд.</a:t>
            </a:r>
          </a:p>
          <a:p>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uk-UA"/>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p>
          <a:p>
            <a:endParaRPr lang="uk-UA" b="1" u="sng" dirty="0"/>
          </a:p>
          <a:p>
            <a:r>
              <a:rPr lang="uk-UA" sz="1200" kern="1200" dirty="0">
                <a:solidFill>
                  <a:schemeClr val="tx1"/>
                </a:solidFill>
                <a:effectLst/>
                <a:latin typeface="+mn-lt"/>
              </a:rPr>
              <a:t>"Що вам подобається робити разом із друзями?</a:t>
            </a:r>
            <a:r>
              <a:rPr lang="uk-UA"/>
              <a:t> </a:t>
            </a:r>
            <a:r>
              <a:rPr lang="uk-UA" sz="1200" kern="1200" dirty="0">
                <a:solidFill>
                  <a:schemeClr val="tx1"/>
                </a:solidFill>
                <a:effectLst/>
                <a:latin typeface="+mn-lt"/>
              </a:rPr>
              <a:t>Це може бути що завгодно: волонтерство, спорт, мода, відеоігри".</a:t>
            </a:r>
            <a:endParaRPr lang="uk-UA" b="1" u="sng" dirty="0"/>
          </a:p>
          <a:p>
            <a:endParaRPr lang="uk-UA" b="1" u="sng" dirty="0"/>
          </a:p>
          <a:p>
            <a:r>
              <a:rPr lang="uk-UA" b="1" u="sng" dirty="0"/>
              <a:t>МЕТА СЛАЙДА:</a:t>
            </a:r>
          </a:p>
          <a:p>
            <a:endParaRPr lang="uk-UA" b="1" u="sng" dirty="0"/>
          </a:p>
          <a:p>
            <a:r>
              <a:rPr lang="uk-UA" sz="1200" kern="1200" dirty="0">
                <a:solidFill>
                  <a:schemeClr val="tx1"/>
                </a:solidFill>
                <a:effectLst/>
                <a:latin typeface="+mn-lt"/>
              </a:rPr>
              <a:t>Представити програмування як командну роботу, в якій учні братимуть участь із більшим зацікавленням.</a:t>
            </a:r>
            <a:endParaRPr lang="uk-UA" b="1" u="sng" dirty="0"/>
          </a:p>
          <a:p>
            <a:endParaRPr lang="uk-UA"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uk-UA"/>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p>
          <a:p>
            <a:endParaRPr lang="uk-UA" b="1" u="sng" dirty="0"/>
          </a:p>
          <a:p>
            <a:r>
              <a:rPr lang="uk-UA" b="0" u="none" dirty="0"/>
              <a:t>"Насправді програмування можна поєднати з будь-яким заняттям, яке вам до вподоби!"</a:t>
            </a:r>
          </a:p>
          <a:p>
            <a:endParaRPr lang="uk-UA" b="0" u="none" baseline="0" dirty="0"/>
          </a:p>
          <a:p>
            <a:r>
              <a:rPr lang="uk-UA" b="0" u="none" baseline="0" dirty="0"/>
              <a:t>* ПРИКЛАДИ, ЯКІ МОЖНА НАВЕСТИ</a:t>
            </a:r>
          </a:p>
          <a:p>
            <a:pPr marL="628650" lvl="1" indent="-171450">
              <a:buFont typeface="Arial"/>
              <a:buChar char="•"/>
            </a:pPr>
            <a:r>
              <a:rPr lang="uk-UA" sz="1200" kern="1200" dirty="0">
                <a:solidFill>
                  <a:schemeClr val="tx1"/>
                </a:solidFill>
                <a:effectLst/>
                <a:latin typeface="+mn-lt"/>
              </a:rPr>
              <a:t>Ті, кому подобаються </a:t>
            </a:r>
            <a:r>
              <a:rPr lang="uk-UA" sz="1200" b="1" kern="1200" dirty="0">
                <a:solidFill>
                  <a:schemeClr val="tx1"/>
                </a:solidFill>
                <a:effectLst/>
                <a:latin typeface="+mn-lt"/>
              </a:rPr>
              <a:t>відеоігри</a:t>
            </a:r>
            <a:r>
              <a:rPr lang="uk-UA" sz="1200" kern="1200" dirty="0">
                <a:solidFill>
                  <a:schemeClr val="tx1"/>
                </a:solidFill>
                <a:effectLst/>
                <a:latin typeface="+mn-lt"/>
              </a:rPr>
              <a:t>, за допомогою програмування можуть створювати власні.</a:t>
            </a:r>
            <a:endParaRPr lang="uk-UA" dirty="0">
              <a:effectLst/>
            </a:endParaRPr>
          </a:p>
          <a:p>
            <a:pPr marL="628650" lvl="1" indent="-171450">
              <a:buFont typeface="Arial"/>
              <a:buChar char="•"/>
            </a:pPr>
            <a:r>
              <a:rPr lang="uk-UA" sz="1200" kern="1200" dirty="0">
                <a:solidFill>
                  <a:schemeClr val="tx1"/>
                </a:solidFill>
                <a:effectLst/>
                <a:latin typeface="+mn-lt"/>
              </a:rPr>
              <a:t>Любителі </a:t>
            </a:r>
            <a:r>
              <a:rPr lang="uk-UA" sz="1200" b="1" kern="1200" dirty="0">
                <a:solidFill>
                  <a:schemeClr val="tx1"/>
                </a:solidFill>
                <a:effectLst/>
                <a:latin typeface="+mn-lt"/>
              </a:rPr>
              <a:t>моди</a:t>
            </a:r>
            <a:r>
              <a:rPr lang="uk-UA" sz="1200" kern="1200" dirty="0">
                <a:solidFill>
                  <a:schemeClr val="tx1"/>
                </a:solidFill>
                <a:effectLst/>
                <a:latin typeface="+mn-lt"/>
              </a:rPr>
              <a:t> можуть створити свій блог і публікувати в ньому власні поради щодо неї.</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uk-UA" sz="1200" kern="1200" dirty="0">
                <a:solidFill>
                  <a:schemeClr val="tx1"/>
                </a:solidFill>
                <a:effectLst/>
                <a:latin typeface="+mn-lt"/>
              </a:rPr>
              <a:t>Шанувальники </a:t>
            </a:r>
            <a:r>
              <a:rPr lang="uk-UA" sz="1200" b="1" kern="1200" dirty="0">
                <a:solidFill>
                  <a:schemeClr val="tx1"/>
                </a:solidFill>
                <a:effectLst/>
                <a:latin typeface="+mn-lt"/>
              </a:rPr>
              <a:t>літератури </a:t>
            </a:r>
            <a:r>
              <a:rPr lang="uk-UA" sz="1200" kern="1200" dirty="0">
                <a:solidFill>
                  <a:schemeClr val="tx1"/>
                </a:solidFill>
                <a:effectLst/>
                <a:latin typeface="+mn-lt"/>
              </a:rPr>
              <a:t>можуть створити сайт і розповідати там про новинки, які варто почитати, та публікувати власні рецензії. </a:t>
            </a:r>
            <a:endParaRPr lang="uk-UA" b="0" u="none" dirty="0"/>
          </a:p>
          <a:p>
            <a:endParaRPr lang="uk-UA" b="1" u="sng" dirty="0"/>
          </a:p>
          <a:p>
            <a:r>
              <a:rPr lang="uk-UA" b="1" u="sng" dirty="0"/>
              <a:t>МЕТА СЛАЙДА:</a:t>
            </a:r>
          </a:p>
          <a:p>
            <a:pPr marL="0" marR="0" indent="0" algn="l" defTabSz="914400" rtl="0" eaLnBrk="1" fontAlgn="auto" latinLnBrk="0" hangingPunct="1">
              <a:lnSpc>
                <a:spcPct val="100000"/>
              </a:lnSpc>
              <a:spcBef>
                <a:spcPts val="0"/>
              </a:spcBef>
              <a:spcAft>
                <a:spcPts val="0"/>
              </a:spcAft>
              <a:buClrTx/>
              <a:buSzTx/>
              <a:buFontTx/>
              <a:buNone/>
              <a:tabLst/>
              <a:defRPr/>
            </a:pPr>
            <a:endParaRPr lang="uk-UA" dirty="0"/>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У цьому віці вкрай важливо відчувати зв’язок із суспільством, і тому слід донести думку, що програмування – це цілком нормально і його можна застосувати у </a:t>
            </a:r>
            <a:r>
              <a:rPr lang="uk-UA" sz="1200" i="1" kern="1200" dirty="0">
                <a:solidFill>
                  <a:schemeClr val="tx1"/>
                </a:solidFill>
                <a:effectLst/>
                <a:latin typeface="+mn-lt"/>
              </a:rPr>
              <a:t>будь-якій</a:t>
            </a:r>
            <a:r>
              <a:rPr lang="uk-UA" sz="1200" kern="1200" dirty="0">
                <a:solidFill>
                  <a:schemeClr val="tx1"/>
                </a:solidFill>
                <a:effectLst/>
                <a:latin typeface="+mn-lt"/>
              </a:rPr>
              <a:t> сфері. </a:t>
            </a:r>
            <a:endParaRPr lang="uk-UA" b="1" u="sng" dirty="0"/>
          </a:p>
          <a:p>
            <a:endParaRPr lang="uk-UA" b="1" dirty="0"/>
          </a:p>
          <a:p>
            <a:r>
              <a:rPr lang="uk-UA" b="1" u="sng" dirty="0"/>
              <a:t>ІНСТРУКЦІЇ ЩОДО ЗОБРАЖЕННЯ НА ЦЬОМУ СЛАЙДІ:</a:t>
            </a:r>
          </a:p>
          <a:p>
            <a:endParaRPr lang="uk-UA"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На цьому слайді зображено бенгальський вогник – символ "іскри" нового сприйняття програмування.</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Якщо ви ставитимете інше зображення замість цього, переконайтеся, що воно відповідає таким критеріям: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uk-UA" sz="1200" kern="1200" dirty="0">
                <a:solidFill>
                  <a:schemeClr val="tx1"/>
                </a:solidFill>
                <a:effectLst/>
                <a:latin typeface="+mn-lt"/>
              </a:rPr>
              <a:t>Зображення або gif-файл, що символізує початок нового або розширення горизонтів.</a:t>
            </a:r>
            <a:endParaRPr lang="uk-UA"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uk-UA" dirty="0"/>
          </a:p>
          <a:p>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uk-UA"/>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p>
          <a:p>
            <a:endParaRPr lang="uk-UA" b="1" u="sng" dirty="0"/>
          </a:p>
          <a:p>
            <a:r>
              <a:rPr lang="uk-UA" b="0" u="none" dirty="0"/>
              <a:t>"Невдовзі ми почнемо, тому я б хотів, щоб ви обміркували все, що ми обговорили під час гри, а також подумали, як можна застосувати програмування в повсякденному житті".</a:t>
            </a:r>
          </a:p>
          <a:p>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МЕТА СЛАЙДА:</a:t>
            </a:r>
          </a:p>
          <a:p>
            <a:endParaRPr lang="uk-UA" b="1" u="sng" dirty="0"/>
          </a:p>
          <a:p>
            <a:r>
              <a:rPr lang="uk-UA" b="0" u="none" dirty="0"/>
              <a:t>Запропонувати учням обміркувати все, що вони побачили під час презентації, коли брали участь у Hour of Code™. </a:t>
            </a:r>
          </a:p>
          <a:p>
            <a:endParaRPr lang="uk-UA" b="1" dirty="0"/>
          </a:p>
          <a:p>
            <a:r>
              <a:rPr lang="uk-UA" b="1" u="sng" dirty="0"/>
              <a:t>ІНСТРУКЦІЇ ЩОДО ЗОБРАЖЕННЯ НА ЦЬОМУ СЛАЙДІ:</a:t>
            </a:r>
            <a:endParaRPr lang="uk-UA"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На цьому слайді зображено фотографа, щоб іще раз наголосити: програмування можна використати для найрізноманітніших занять.</a:t>
            </a: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Якщо ви ставитимете інше зображення замість цього, переконайтеся, що воно відповідає таким критеріям: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uk-UA" sz="1200" kern="1200" dirty="0">
                <a:solidFill>
                  <a:schemeClr val="tx1"/>
                </a:solidFill>
                <a:effectLst/>
                <a:latin typeface="+mn-lt"/>
              </a:rPr>
              <a:t>Зображення або.gif-файл із тим, що зазвичай не асоціюється з програмуванням.</a:t>
            </a:r>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uk-UA"/>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ПРИБЛИЗНИЙ ТЕКСТ:</a:t>
            </a:r>
          </a:p>
          <a:p>
            <a:endParaRPr lang="uk-UA" b="1" u="sng" dirty="0"/>
          </a:p>
          <a:p>
            <a:r>
              <a:rPr lang="uk-UA" b="0" u="none" dirty="0"/>
              <a:t>"Добре, починаємо!"</a:t>
            </a:r>
          </a:p>
          <a:p>
            <a:endParaRPr lang="uk-UA" b="1" u="sng" dirty="0"/>
          </a:p>
          <a:p>
            <a:r>
              <a:rPr lang="uk-UA" b="1" u="sng" dirty="0"/>
              <a:t>МЕТА СЛАЙДА:</a:t>
            </a:r>
          </a:p>
          <a:p>
            <a:endParaRPr lang="uk-UA" b="0" u="none" dirty="0"/>
          </a:p>
          <a:p>
            <a:r>
              <a:rPr lang="uk-UA" b="0" u="none" dirty="0"/>
              <a:t>Представити Hour of Code™</a:t>
            </a:r>
            <a:endParaRPr lang="uk-UA" b="1" dirty="0"/>
          </a:p>
          <a:p>
            <a:endParaRPr lang="uk-UA" b="1" dirty="0"/>
          </a:p>
          <a:p>
            <a:r>
              <a:rPr lang="uk-UA" b="1" u="sng" dirty="0"/>
              <a:t>ІНСТРУКЦІЇ ЩОДО ЗОБРАЖЕННЯ НА ЦЬОМУ СЛАЙДІ:</a:t>
            </a:r>
            <a:endParaRPr lang="uk-UA" sz="1200" u="sng" kern="1200" dirty="0">
              <a:solidFill>
                <a:schemeClr val="tx1"/>
              </a:solidFill>
              <a:effectLst/>
              <a:latin typeface="+mn-lt"/>
              <a:ea typeface="+mn-ea"/>
              <a:cs typeface="+mn-cs"/>
            </a:endParaRPr>
          </a:p>
          <a:p>
            <a:endParaRPr lang="uk-UA" dirty="0"/>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Якщо ви ставитимете інше зображення замість цього, переконайтеся, що воно відповідає таким критеріям: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uk-UA" sz="1200" kern="1200" dirty="0">
                <a:solidFill>
                  <a:schemeClr val="tx1"/>
                </a:solidFill>
                <a:effectLst/>
                <a:latin typeface="+mn-lt"/>
              </a:rPr>
              <a:t>Зображення або gif-файл із підлітками в захваті.</a:t>
            </a:r>
            <a:endParaRPr lang="uk-UA" dirty="0"/>
          </a:p>
          <a:p>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uk-UA"/>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ПРИБЛИЗНИЙ ТЕКСТ:</a:t>
            </a:r>
          </a:p>
          <a:p>
            <a:endParaRPr lang="uk-UA"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b="0" u="none" dirty="0"/>
              <a:t>"Готові до програмування? Починаємо! "Сьогодні під час </a:t>
            </a:r>
            <a:r>
              <a:rPr lang="uk-UA" sz="1200" dirty="0">
                <a:solidFill>
                  <a:schemeClr val="bg1"/>
                </a:solidFill>
                <a:latin typeface="Segoe UI Light" panose="020B0502040204020203" pitchFamily="34" charset="0"/>
              </a:rPr>
              <a:t>Hour of Code™</a:t>
            </a:r>
            <a:r>
              <a:rPr lang="uk-UA" b="0" u="none" baseline="0" dirty="0"/>
              <a:t> ми будемо вчитися за посібником, створеним на основі гри </a:t>
            </a:r>
            <a:r>
              <a:rPr lang="uk-UA" sz="1200" kern="1200" dirty="0">
                <a:solidFill>
                  <a:schemeClr val="tx1"/>
                </a:solidFill>
                <a:effectLst/>
                <a:latin typeface="+mn-lt"/>
              </a:rPr>
              <a:t>Minecraft</a:t>
            </a:r>
            <a:r>
              <a:rPr lang="uk-UA" b="0" u="none" baseline="0" dirty="0"/>
              <a:t>! У </a:t>
            </a:r>
            <a:r>
              <a:rPr lang="uk-UA" sz="1200" kern="1200" dirty="0">
                <a:solidFill>
                  <a:schemeClr val="tx1"/>
                </a:solidFill>
                <a:effectLst/>
                <a:latin typeface="+mn-lt"/>
              </a:rPr>
              <a:t>посібнику ви побачите персонажів і концепції з відеогри Minecraft, однак це не гра як така.</a:t>
            </a:r>
            <a:r>
              <a:rPr lang="uk-UA" dirty="0"/>
              <a:t> </a:t>
            </a:r>
            <a:r>
              <a:rPr lang="uk-UA" sz="1200" kern="1200" dirty="0">
                <a:solidFill>
                  <a:schemeClr val="tx1"/>
                </a:solidFill>
                <a:effectLst/>
                <a:latin typeface="+mn-lt"/>
              </a:rPr>
              <a:t>У посібнику Minecraft Hour of Code™ ви познайомитеся з Агентом та навчитеся розв'язувати головоломки за допомогою таких засобів програмування, як цикли, налагодження та функції. Також ви побачите, як Агент виконуватиме ваші команди".</a:t>
            </a:r>
            <a:endParaRPr lang="uk-UA" sz="1200" b="0" baseline="0" dirty="0"/>
          </a:p>
          <a:p>
            <a:endParaRPr lang="uk-UA" b="0" u="none" dirty="0"/>
          </a:p>
          <a:p>
            <a:endParaRPr lang="uk-UA" b="0" u="none" dirty="0"/>
          </a:p>
          <a:p>
            <a:endParaRPr lang="uk-UA" b="1" u="sng" dirty="0"/>
          </a:p>
          <a:p>
            <a:r>
              <a:rPr lang="uk-UA" b="1" u="sng" dirty="0"/>
              <a:t>МЕТА СЛАЙДА: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uk-UA"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dirty="0"/>
              <a:t>Представити Hour of Code™</a:t>
            </a:r>
          </a:p>
          <a:p>
            <a:endParaRPr lang="uk-U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b="1" u="sng" dirty="0"/>
              <a:t>НОТАТКА ДЛЯ КООРДИНАТОРА:</a:t>
            </a:r>
          </a:p>
          <a:p>
            <a:pPr>
              <a:defRPr/>
            </a:pPr>
            <a:r>
              <a:rPr lang="uk-UA" b="0" dirty="0"/>
              <a:t>Існують також інші посібники Minecraft. Почніть із </a:t>
            </a:r>
            <a:r>
              <a:rPr lang="uk-UA" dirty="0"/>
              <a:t>цьогорічного </a:t>
            </a:r>
            <a:r>
              <a:rPr lang="uk-UA" b="0" dirty="0"/>
              <a:t>посібника, а якщо учні впораються з ним швидше, ніж було задумано, скористайтеся іншими. У кожному посібнику викладено окрему концепцію, тому</a:t>
            </a:r>
            <a:r>
              <a:rPr lang="uk-UA" dirty="0"/>
              <a:t> </a:t>
            </a:r>
            <a:r>
              <a:rPr lang="uk-UA" b="0" dirty="0"/>
              <a:t>було б чудово пройти їх усі!</a:t>
            </a:r>
            <a:r>
              <a:rPr lang="uk-UA" dirty="0"/>
              <a:t> </a:t>
            </a:r>
            <a:endParaRPr lang="uk-UA" b="0" dirty="0"/>
          </a:p>
          <a:p>
            <a:endParaRPr lang="uk-UA" sz="1200" b="1" u="sng" kern="1200" baseline="0" dirty="0">
              <a:solidFill>
                <a:schemeClr val="tx1"/>
              </a:solidFill>
              <a:effectLst/>
              <a:latin typeface="+mn-lt"/>
              <a:ea typeface="+mn-ea"/>
              <a:cs typeface="+mn-cs"/>
            </a:endParaRPr>
          </a:p>
          <a:p>
            <a:r>
              <a:rPr lang="uk-UA" sz="1200" kern="1200" dirty="0">
                <a:solidFill>
                  <a:schemeClr val="tx1"/>
                </a:solidFill>
                <a:effectLst/>
                <a:latin typeface="+mn-lt"/>
              </a:rPr>
              <a:t>Якщо не в усіх учнів є власний пристрій, спробуйте розділити їх на пари, щоб вони працювали по черзі на кожному етапі уроку. У такому разі вони зможуть як працювати, так і спостерігати. Ми пропонуємо учням самостійно працювати над завданнями.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uk-UA" sz="1200" kern="1200" dirty="0">
                <a:solidFill>
                  <a:schemeClr val="tx1"/>
                </a:solidFill>
                <a:effectLst/>
                <a:latin typeface="+mn-lt"/>
              </a:rPr>
              <a:t>Через п’ятнадцять хвилин привітайте групу з успішною роботою.</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uk-UA" sz="1200" b="0" u="none" kern="1200" dirty="0">
                <a:solidFill>
                  <a:schemeClr val="tx1"/>
                </a:solidFill>
                <a:effectLst/>
                <a:latin typeface="+mn-lt"/>
              </a:rPr>
              <a:t>Запропонуйте учням, які завершили роботу з посібником і/або є більш обізнаними, пройти </a:t>
            </a:r>
            <a:r>
              <a:rPr lang="uk-UA" sz="1200" b="1" u="none" kern="1200" dirty="0">
                <a:solidFill>
                  <a:schemeClr val="tx1"/>
                </a:solidFill>
                <a:effectLst/>
                <a:latin typeface="+mn-lt"/>
              </a:rPr>
              <a:t>Алмазний шлях</a:t>
            </a:r>
            <a:r>
              <a:rPr lang="uk-UA" sz="1200" b="0" u="none" kern="1200" dirty="0">
                <a:solidFill>
                  <a:schemeClr val="tx1"/>
                </a:solidFill>
                <a:effectLst/>
                <a:latin typeface="+mn-lt"/>
              </a:rPr>
              <a:t> із додатковими завданнями, за виконання яких вони отримуватимуть у грі алмази.</a:t>
            </a:r>
            <a:endParaRPr lang="uk-UA"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uk-UA"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uk-UA" b="0" dirty="0"/>
          </a:p>
          <a:p>
            <a:r>
              <a:rPr lang="uk-UA"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uk-UA"/>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p>
          <a:p>
            <a:endParaRPr lang="uk-UA" b="1" u="sng" dirty="0"/>
          </a:p>
          <a:p>
            <a:r>
              <a:rPr lang="uk-UA" b="0" dirty="0"/>
              <a:t>"Як ви, можливо, вже знаєте, код – це інструкції, які людина дає машині. Комп’ютери не розуміють мови людей, тому нам потрібно давати їм команди іншою, знайомою їм мовою. Ця мова називається кодом! Але не всі, мабуть, знають, що кодом користуються не лише розробники програм і технічні фахівці</a:t>
            </a:r>
            <a:r>
              <a:rPr lang="uk-UA"/>
              <a:t>. Програмування – </a:t>
            </a:r>
            <a:r>
              <a:rPr lang="uk-UA" b="0" baseline="0" dirty="0"/>
              <a:t>це чудова навичка, і опанувати його може </a:t>
            </a:r>
            <a:r>
              <a:rPr lang="uk-UA" b="0" i="1" baseline="0" dirty="0"/>
              <a:t>кожен</a:t>
            </a:r>
            <a:r>
              <a:rPr lang="uk-UA" b="0" i="0" baseline="0" dirty="0"/>
              <a:t>!"</a:t>
            </a:r>
            <a:r>
              <a:rPr lang="uk-UA"/>
              <a:t> </a:t>
            </a:r>
            <a:endParaRPr lang="uk-UA" b="0" i="0" baseline="0" dirty="0"/>
          </a:p>
          <a:p>
            <a:endParaRPr lang="uk-UA"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НОТАТКА ДЛЯ КООРДИНАТОРА:</a:t>
            </a:r>
            <a:endParaRPr lang="uk-UA"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uk-UA" b="0" u="none" baseline="0" dirty="0"/>
              <a:t>Відео відтвориться автоматично під час переходу до наступного слайда. </a:t>
            </a:r>
            <a:endParaRPr lang="uk-UA" b="1" u="sng" dirty="0"/>
          </a:p>
          <a:p>
            <a:endParaRPr lang="uk-UA" b="1" u="sng" dirty="0"/>
          </a:p>
          <a:p>
            <a:r>
              <a:rPr lang="uk-UA" b="1" u="sng" dirty="0"/>
              <a:t>МЕТА СЛАЙДА:</a:t>
            </a:r>
            <a:r>
              <a:rPr lang="uk-UA"/>
              <a:t> </a:t>
            </a:r>
          </a:p>
          <a:p>
            <a:endParaRPr lang="uk-UA" b="1" u="none" dirty="0"/>
          </a:p>
          <a:p>
            <a:r>
              <a:rPr lang="uk-UA" b="0" u="none" dirty="0"/>
              <a:t>Наступний розділ має спростувати хибні уявлення щодо програмування, які можуть побутувати серед учнів. </a:t>
            </a:r>
            <a:endParaRPr lang="uk-UA" b="1" u="sng" dirty="0"/>
          </a:p>
          <a:p>
            <a:endParaRPr lang="uk-UA" b="1" dirty="0"/>
          </a:p>
          <a:p>
            <a:r>
              <a:rPr lang="uk-UA" b="1" u="sng" dirty="0"/>
              <a:t>ІНСТРУКЦІЇ ЩОДО ЗОБРАЖЕННЯ НА ЦЬОМУ СЛАЙДІ:</a:t>
            </a:r>
          </a:p>
          <a:p>
            <a:r>
              <a:rPr lang="uk-UA" sz="1200" b="0" u="none" kern="1200" baseline="0" dirty="0">
                <a:solidFill>
                  <a:schemeClr val="tx1"/>
                </a:solidFill>
                <a:effectLst/>
                <a:latin typeface="+mn-lt"/>
              </a:rPr>
              <a:t>На зображенні показано бінарний код фрази "Hello world", повторений 8 разів.</a:t>
            </a:r>
            <a:endParaRPr lang="uk-UA"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uk-UA"/>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endParaRPr lang="uk-UA" b="0" u="none" dirty="0"/>
          </a:p>
          <a:p>
            <a:endParaRPr lang="uk-UA" b="0" u="none" dirty="0"/>
          </a:p>
          <a:p>
            <a:r>
              <a:rPr lang="uk-UA" dirty="0"/>
              <a:t>"Знайдімо посібник "Подорож героя Minecraft Hour of Code™" на сайті code.org/Minecraft і ПОЧНІМО!</a:t>
            </a:r>
            <a:r>
              <a:rPr lang="uk-UA" b="0" u="none" baseline="0" dirty="0"/>
              <a:t> "</a:t>
            </a:r>
            <a:endParaRPr lang="uk-UA" b="1" u="sng" dirty="0"/>
          </a:p>
          <a:p>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МЕТА СЛАЙДА:</a:t>
            </a:r>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0" u="none" dirty="0"/>
              <a:t>Дати учням час для пошуку посібника.</a:t>
            </a:r>
          </a:p>
          <a:p>
            <a:pPr marL="0" marR="0" indent="0" algn="l" defTabSz="914400" rtl="0" eaLnBrk="1" fontAlgn="auto" latinLnBrk="0" hangingPunct="1">
              <a:lnSpc>
                <a:spcPct val="100000"/>
              </a:lnSpc>
              <a:spcBef>
                <a:spcPts val="0"/>
              </a:spcBef>
              <a:spcAft>
                <a:spcPts val="0"/>
              </a:spcAft>
              <a:buClrTx/>
              <a:buSzTx/>
              <a:buFontTx/>
              <a:buNone/>
              <a:tabLst/>
              <a:defRPr/>
            </a:pPr>
            <a:endParaRPr lang="uk-UA" b="0" u="none" baseline="0" dirty="0"/>
          </a:p>
          <a:p>
            <a:r>
              <a:rPr lang="uk-UA" b="1" u="sng" baseline="0" dirty="0"/>
              <a:t>НОТАТКА ДЛЯ КООРДИНАТОРА: </a:t>
            </a:r>
          </a:p>
          <a:p>
            <a:pPr marL="628650" lvl="1" indent="-171450">
              <a:buFont typeface="Arial"/>
              <a:buChar char="•"/>
            </a:pPr>
            <a:r>
              <a:rPr lang="uk-UA" dirty="0"/>
              <a:t>Залиште слайд на час роботи з посібником. Переходьте до наступного слайда </a:t>
            </a:r>
            <a:r>
              <a:rPr lang="uk-UA" i="1" baseline="0" dirty="0"/>
              <a:t>лише</a:t>
            </a:r>
            <a:r>
              <a:rPr lang="uk-UA" dirty="0"/>
              <a:t> тоді, коли група майже впорається з посібником.</a:t>
            </a:r>
          </a:p>
          <a:p>
            <a:pPr marL="628650" lvl="1" indent="-171450">
              <a:buFont typeface="Arial"/>
              <a:buChar char="•"/>
            </a:pPr>
            <a:r>
              <a:rPr lang="uk-UA" sz="1200" kern="1200" dirty="0">
                <a:solidFill>
                  <a:schemeClr val="tx1"/>
                </a:solidFill>
                <a:effectLst/>
                <a:latin typeface="+mn-lt"/>
              </a:rPr>
              <a:t>Якщо учні зареєструються в посібнику, то пройдені рівні буде збережено і до них за необхідності можна буде повернутися після перерви. </a:t>
            </a:r>
          </a:p>
          <a:p>
            <a:pPr marL="628650" lvl="1" indent="-171450">
              <a:buFont typeface="Arial"/>
              <a:buChar char="•"/>
            </a:pPr>
            <a:r>
              <a:rPr lang="uk-UA" sz="1200" kern="1200" dirty="0">
                <a:solidFill>
                  <a:schemeClr val="tx1"/>
                </a:solidFill>
                <a:effectLst/>
                <a:latin typeface="+mn-lt"/>
              </a:rPr>
              <a:t>Гра безкоштовна, і в ній можна створити що завгодно, тому зважайте на ризики, пов'язані з віком учнів та контентом користувачів.</a:t>
            </a:r>
            <a:endParaRPr lang="uk-UA" baseline="0" dirty="0"/>
          </a:p>
          <a:p>
            <a:pPr marL="0" lvl="0" indent="0">
              <a:buFont typeface="Arial"/>
              <a:buNone/>
            </a:pPr>
            <a:endParaRPr lang="uk-UA" baseline="0" dirty="0">
              <a:highlight>
                <a:srgbClr val="FFFF00"/>
              </a:highlight>
            </a:endParaRPr>
          </a:p>
          <a:p>
            <a:pPr marL="0" lvl="0" indent="0">
              <a:buFont typeface="Arial"/>
              <a:buNone/>
            </a:pPr>
            <a:r>
              <a:rPr lang="uk-UA" b="1" u="sng" baseline="0" dirty="0">
                <a:highlight>
                  <a:srgbClr val="FFFF00"/>
                </a:highlight>
              </a:rPr>
              <a:t>ЯКЩО ВАШ ЧАС ОБМЕЖЕНО:</a:t>
            </a:r>
          </a:p>
          <a:p>
            <a:pPr marL="628650" lvl="1" indent="-171450">
              <a:buFont typeface="Arial"/>
              <a:buChar char="•"/>
            </a:pPr>
            <a:r>
              <a:rPr lang="uk-UA" sz="1200" kern="1200" dirty="0">
                <a:solidFill>
                  <a:schemeClr val="tx1"/>
                </a:solidFill>
                <a:effectLst/>
                <a:highlight>
                  <a:srgbClr val="FFFF00"/>
                </a:highlight>
                <a:latin typeface="+mn-lt"/>
              </a:rPr>
              <a:t>Виконайте якомога більше завдань. Обізнані з технічними новинками діти можуть виконати їх за 50–60 хвилин.</a:t>
            </a:r>
          </a:p>
          <a:p>
            <a:pPr marL="628650" lvl="1" indent="-171450">
              <a:buFont typeface="Arial"/>
              <a:buChar char="•"/>
            </a:pPr>
            <a:r>
              <a:rPr lang="uk-UA" sz="1200" kern="1200" dirty="0">
                <a:solidFill>
                  <a:schemeClr val="tx1"/>
                </a:solidFill>
                <a:effectLst/>
                <a:highlight>
                  <a:srgbClr val="FFFF00"/>
                </a:highlight>
                <a:latin typeface="+mn-lt"/>
              </a:rPr>
              <a:t>Привітайте учнів із досягненнями та повідомте, що вони зможуть продовжити програмувати і вдома.</a:t>
            </a:r>
          </a:p>
          <a:p>
            <a:pPr marL="0" marR="0" lvl="0" indent="0" algn="l" defTabSz="914400" rtl="0" eaLnBrk="1" fontAlgn="auto" latinLnBrk="0" hangingPunct="1">
              <a:lnSpc>
                <a:spcPct val="100000"/>
              </a:lnSpc>
              <a:spcBef>
                <a:spcPts val="0"/>
              </a:spcBef>
              <a:spcAft>
                <a:spcPts val="0"/>
              </a:spcAft>
              <a:buClrTx/>
              <a:buSzTx/>
              <a:buFontTx/>
              <a:buNone/>
              <a:tabLst/>
              <a:defRPr/>
            </a:pPr>
            <a:endParaRPr lang="uk-UA"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b="1" u="sng" baseline="0" dirty="0">
                <a:highlight>
                  <a:srgbClr val="FFFF00"/>
                </a:highlight>
              </a:rPr>
              <a:t>ЯКЩО У ВАС Є ДОДАТКОВИЙ ЧАС:</a:t>
            </a:r>
          </a:p>
          <a:p>
            <a:pPr marL="628650" lvl="1" indent="-171450">
              <a:buFont typeface="Arial" panose="020B0604020202020204" pitchFamily="34" charset="0"/>
              <a:buChar char="•"/>
            </a:pPr>
            <a:r>
              <a:rPr lang="uk-UA" sz="1200" kern="1200" dirty="0">
                <a:solidFill>
                  <a:schemeClr val="tx1"/>
                </a:solidFill>
                <a:effectLst/>
                <a:latin typeface="+mn-lt"/>
              </a:rPr>
              <a:t>Скажіть учням, що у них буде більше ігрового часу, якщо вони продовжать роботу над останнім завданням. </a:t>
            </a:r>
          </a:p>
          <a:p>
            <a:pPr marL="628650" lvl="1" indent="-171450">
              <a:buFont typeface="Arial" panose="020B0604020202020204" pitchFamily="34" charset="0"/>
              <a:buChar char="•"/>
            </a:pPr>
            <a:r>
              <a:rPr lang="uk-UA" sz="1200" kern="1200" dirty="0">
                <a:solidFill>
                  <a:schemeClr val="tx1"/>
                </a:solidFill>
                <a:effectLst/>
                <a:latin typeface="+mn-lt"/>
              </a:rPr>
              <a:t>Скажіть учням, щоб вони перевірили всі завдання, та заохотьте їх виконати завдання в інший спосіб. Так їм буде веселіше, з’являться цікаві можливості для повторення та поле для експериментів.</a:t>
            </a:r>
          </a:p>
          <a:p>
            <a:pPr marL="628650" lvl="1" indent="-171450">
              <a:buFont typeface="Arial" panose="020B0604020202020204" pitchFamily="34" charset="0"/>
              <a:buChar char="•"/>
            </a:pPr>
            <a:r>
              <a:rPr lang="uk-UA" sz="1200" b="0" u="none" kern="1200" dirty="0">
                <a:solidFill>
                  <a:schemeClr val="tx1"/>
                </a:solidFill>
                <a:effectLst/>
                <a:latin typeface="+mn-lt"/>
              </a:rPr>
              <a:t>Скажіть учням, щоб вони пограли в "Пригоди Minecraft Hour of Code™" і/або "Дизайнер Minecraft Hour of Code™".</a:t>
            </a:r>
            <a:endParaRPr lang="uk-UA" b="0" u="none" dirty="0"/>
          </a:p>
          <a:p>
            <a:endParaRPr lang="uk-UA"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uk-UA"/>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a:t>ПРИБЛИЗНИЙ ТЕКСТ:</a:t>
            </a:r>
          </a:p>
          <a:p>
            <a:endParaRPr lang="uk-UA" b="1" u="sng"/>
          </a:p>
          <a:p>
            <a:r>
              <a:rPr lang="uk-UA" b="0" u="none"/>
              <a:t>"Добре! У вас є ще кілька хвилин, щоб впоратися з посібником!"</a:t>
            </a:r>
          </a:p>
          <a:p>
            <a:endParaRPr lang="uk-UA" b="1" u="sng"/>
          </a:p>
          <a:p>
            <a:pPr marL="0" marR="0" indent="0" algn="l" defTabSz="914400" rtl="0" eaLnBrk="1" fontAlgn="auto" latinLnBrk="0" hangingPunct="1">
              <a:lnSpc>
                <a:spcPct val="100000"/>
              </a:lnSpc>
              <a:spcBef>
                <a:spcPts val="0"/>
              </a:spcBef>
              <a:spcAft>
                <a:spcPts val="0"/>
              </a:spcAft>
              <a:buClrTx/>
              <a:buSzTx/>
              <a:buFontTx/>
              <a:buNone/>
              <a:tabLst/>
              <a:defRPr/>
            </a:pPr>
            <a:r>
              <a:rPr lang="uk-UA" b="1" u="sng"/>
              <a:t>МЕТА СЛАЙДА:</a:t>
            </a:r>
            <a:endParaRPr lang="uk-UA" b="0" u="none"/>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a:p>
          <a:p>
            <a:r>
              <a:rPr lang="uk-UA" b="0" u="none"/>
              <a:t>Повідомити учасникам, що час майже вичерпався, а посібник майже пройдено.</a:t>
            </a:r>
          </a:p>
          <a:p>
            <a:endParaRPr lang="uk-UA" b="1"/>
          </a:p>
          <a:p>
            <a:r>
              <a:rPr lang="uk-UA" b="1" u="sng"/>
              <a:t>ІНСТРУКЦІЇ ЩОДО ЗОБРАЖЕННЯ НА ЦЬОМУ СЛАЙДІ:</a:t>
            </a:r>
            <a:endParaRPr lang="uk-UA" sz="1200" u="sng"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a:solidFill>
                  <a:schemeClr val="tx1"/>
                </a:solidFill>
                <a:effectLst/>
                <a:latin typeface="+mn-lt"/>
              </a:rPr>
              <a:t>Ми використали jpg-файл із зображенням друзів, які разом цікаво проводять час. </a:t>
            </a:r>
            <a:r>
              <a:rPr lang="uk-UA" sz="1200" i="0" kern="1200" baseline="0">
                <a:solidFill>
                  <a:schemeClr val="tx1"/>
                </a:solidFill>
                <a:effectLst/>
                <a:latin typeface="+mn-lt"/>
              </a:rPr>
              <a:t>Щоб аудиторія не відволікалася, навчання має проходити у веселій і дружній атмосфері.</a:t>
            </a:r>
            <a:endParaRPr lang="uk-UA"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uk-UA"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a:solidFill>
                  <a:schemeClr val="tx1"/>
                </a:solidFill>
                <a:effectLst/>
                <a:latin typeface="+mn-lt"/>
              </a:rPr>
              <a:t>Якщо ви ставитимете інше зображення замість цього, переконайтеся, що воно відповідає таким критеріям: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uk-UA" sz="1200" kern="1200">
                <a:solidFill>
                  <a:schemeClr val="tx1"/>
                </a:solidFill>
                <a:effectLst/>
                <a:latin typeface="+mn-lt"/>
              </a:rPr>
              <a:t>Цікаве зображення або gif-файл, яке натякне, що посібник майже пройдено, і підтримає інтерес аудиторії.</a:t>
            </a:r>
            <a:endParaRPr lang="uk-UA"/>
          </a:p>
          <a:p>
            <a:endParaRPr lang="uk-UA"/>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uk-UA"/>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ПРИБЛИЗНИЙ ТЕКСТ:</a:t>
            </a:r>
          </a:p>
          <a:p>
            <a:endParaRPr lang="uk-UA" b="1" u="sng" dirty="0"/>
          </a:p>
          <a:p>
            <a:r>
              <a:rPr lang="uk-UA" b="0" u="none" baseline="0" dirty="0"/>
              <a:t>"Повернімося до нашої бесіди. Чи змінилася ваша думка щодо програмування?"</a:t>
            </a:r>
          </a:p>
          <a:p>
            <a:pPr marL="628650" lvl="1" indent="-171450">
              <a:buFont typeface="Arial"/>
              <a:buChar char="•"/>
            </a:pPr>
            <a:r>
              <a:rPr lang="uk-UA"/>
              <a:t>Що ви скажете, якщо рідні або друзі спитають у вас: "Що таке код?"</a:t>
            </a:r>
          </a:p>
          <a:p>
            <a:pPr marL="628650" lvl="1" indent="-171450">
              <a:buFont typeface="Arial"/>
              <a:buChar char="•"/>
            </a:pPr>
            <a:r>
              <a:rPr lang="uk-UA"/>
              <a:t>Чому ви навчилися?</a:t>
            </a:r>
          </a:p>
          <a:p>
            <a:pPr marL="628650" lvl="1" indent="-171450">
              <a:buFont typeface="Arial"/>
              <a:buChar char="•"/>
            </a:pPr>
            <a:r>
              <a:rPr lang="uk-UA"/>
              <a:t>Що було для вас найскладнішим? Що ви робили, коли у вас щось не виходило? Чому це важливо? [підтримує постійний інтерес]</a:t>
            </a:r>
          </a:p>
          <a:p>
            <a:pPr marL="628650" lvl="1" indent="-171450">
              <a:buFont typeface="Arial"/>
              <a:buChar char="•"/>
            </a:pPr>
            <a:r>
              <a:rPr lang="uk-UA"/>
              <a:t>Чому програмування – це творче заняття? [зв’язок програмування з іншими творчими процесами, наприклад співом, танцями, будівництвом]</a:t>
            </a:r>
          </a:p>
          <a:p>
            <a:pPr marL="628650" lvl="1" indent="-171450">
              <a:buFont typeface="Arial"/>
              <a:buChar char="•"/>
            </a:pPr>
            <a:r>
              <a:rPr lang="uk-UA"/>
              <a:t>Хто може займатися програмуванням? [руйнування міфів про те, що програмуванням займаються тільки хлопці, лише ті, хто знається на математиці, тощо]</a:t>
            </a:r>
          </a:p>
          <a:p>
            <a:endParaRPr lang="uk-UA" b="1" u="sng" dirty="0"/>
          </a:p>
          <a:p>
            <a:r>
              <a:rPr lang="uk-UA" b="1" u="sng" dirty="0"/>
              <a:t>МЕТА СЛАЙДА:</a:t>
            </a:r>
          </a:p>
          <a:p>
            <a:endParaRPr lang="uk-UA" b="1" dirty="0"/>
          </a:p>
          <a:p>
            <a:r>
              <a:rPr lang="uk-UA" b="0" dirty="0"/>
              <a:t>Повернутися до найпершого запитання й подивитися, як змінилися в учнів попередні уявлення про програмування.</a:t>
            </a:r>
          </a:p>
          <a:p>
            <a:endParaRPr lang="uk-UA" b="1" dirty="0"/>
          </a:p>
          <a:p>
            <a:r>
              <a:rPr lang="uk-UA" b="1" u="sng" dirty="0"/>
              <a:t>ІНСТРУКЦІЇ ЩОДО ЗОБРАЖЕННЯ НА ЦЬОМУ СЛАЙДІ:</a:t>
            </a:r>
            <a:endParaRPr lang="uk-UA" sz="1200" u="sng" kern="1200" dirty="0">
              <a:solidFill>
                <a:schemeClr val="tx1"/>
              </a:solidFill>
              <a:effectLst/>
              <a:latin typeface="+mn-lt"/>
              <a:ea typeface="+mn-ea"/>
              <a:cs typeface="+mn-cs"/>
            </a:endParaRPr>
          </a:p>
          <a:p>
            <a:endParaRPr lang="uk-UA" dirty="0">
              <a:effectLst/>
            </a:endParaRPr>
          </a:p>
          <a:p>
            <a:r>
              <a:rPr lang="uk-UA" dirty="0">
                <a:effectLst/>
              </a:rPr>
              <a:t>Н/Д</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uk-UA"/>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ПРИБЛИЗНИЙ ТЕКСТ:</a:t>
            </a:r>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r>
              <a:rPr lang="uk-UA" b="0" u="none" dirty="0"/>
              <a:t>"Що ви могли б створити за допомогою програмування?</a:t>
            </a:r>
            <a:r>
              <a:rPr lang="uk-UA"/>
              <a:t> </a:t>
            </a:r>
            <a:r>
              <a:rPr lang="uk-UA" sz="1200" kern="1200" dirty="0">
                <a:solidFill>
                  <a:schemeClr val="tx1"/>
                </a:solidFill>
                <a:effectLst/>
                <a:latin typeface="+mn-lt"/>
              </a:rPr>
              <a:t>Програмування можна застосувати до всього, що вас цікавить". </a:t>
            </a:r>
          </a:p>
          <a:p>
            <a:endParaRPr lang="uk-UA" sz="1200" kern="1200" dirty="0">
              <a:solidFill>
                <a:schemeClr val="tx1"/>
              </a:solidFill>
              <a:effectLst/>
              <a:latin typeface="+mn-lt"/>
              <a:ea typeface="+mn-ea"/>
              <a:cs typeface="+mn-cs"/>
            </a:endParaRPr>
          </a:p>
          <a:p>
            <a:r>
              <a:rPr lang="uk-UA" sz="1200" kern="1200" dirty="0">
                <a:solidFill>
                  <a:schemeClr val="tx1"/>
                </a:solidFill>
                <a:effectLst/>
                <a:latin typeface="+mn-lt"/>
              </a:rPr>
              <a:t>* ПРИКЛАДИ, ЯКІ МОЖНА НАВЕСТИ</a:t>
            </a:r>
            <a:endParaRPr lang="uk-UA" dirty="0"/>
          </a:p>
          <a:p>
            <a:pPr marL="628650" lvl="1" indent="-171450">
              <a:buFont typeface="Arial"/>
              <a:buChar char="•"/>
            </a:pPr>
            <a:r>
              <a:rPr lang="uk-UA" sz="1200" kern="1200" dirty="0">
                <a:solidFill>
                  <a:schemeClr val="tx1"/>
                </a:solidFill>
                <a:effectLst/>
                <a:latin typeface="+mn-lt"/>
              </a:rPr>
              <a:t>Якщо вас цікавить </a:t>
            </a:r>
            <a:r>
              <a:rPr lang="uk-UA" sz="1200" b="1" kern="1200" dirty="0">
                <a:solidFill>
                  <a:schemeClr val="tx1"/>
                </a:solidFill>
                <a:effectLst/>
                <a:latin typeface="+mn-lt"/>
              </a:rPr>
              <a:t>волонтерство</a:t>
            </a:r>
            <a:r>
              <a:rPr lang="uk-UA" sz="1200" kern="1200" dirty="0">
                <a:solidFill>
                  <a:schemeClr val="tx1"/>
                </a:solidFill>
                <a:effectLst/>
                <a:latin typeface="+mn-lt"/>
              </a:rPr>
              <a:t>, ви можете створити сайт, за допомогою якого можна буде залучити до цієї діяльності друзів та інших людей.</a:t>
            </a:r>
            <a:endParaRPr lang="uk-UA" dirty="0">
              <a:effectLst/>
            </a:endParaRPr>
          </a:p>
          <a:p>
            <a:pPr marL="628650" lvl="1" indent="-171450">
              <a:buFont typeface="Arial"/>
              <a:buChar char="•"/>
            </a:pPr>
            <a:r>
              <a:rPr lang="uk-UA" sz="1200" kern="1200" dirty="0">
                <a:solidFill>
                  <a:schemeClr val="tx1"/>
                </a:solidFill>
                <a:effectLst/>
                <a:latin typeface="+mn-lt"/>
              </a:rPr>
              <a:t>Якщо вас цікавить </a:t>
            </a:r>
            <a:r>
              <a:rPr lang="uk-UA" sz="1200" b="1" kern="1200" dirty="0">
                <a:solidFill>
                  <a:schemeClr val="tx1"/>
                </a:solidFill>
                <a:effectLst/>
                <a:latin typeface="+mn-lt"/>
              </a:rPr>
              <a:t>спорт</a:t>
            </a:r>
            <a:r>
              <a:rPr lang="uk-UA" sz="1200" kern="1200" dirty="0">
                <a:solidFill>
                  <a:schemeClr val="tx1"/>
                </a:solidFill>
                <a:effectLst/>
                <a:latin typeface="+mn-lt"/>
              </a:rPr>
              <a:t>, ви можете створити програму, у якій будуть відображатися статистика досягнень вашої улюбленої команди.</a:t>
            </a:r>
            <a:endParaRPr lang="uk-UA" dirty="0">
              <a:effectLst/>
            </a:endParaRPr>
          </a:p>
          <a:p>
            <a:pPr marL="628650" lvl="1" indent="-171450">
              <a:buFont typeface="Arial"/>
              <a:buChar char="•"/>
            </a:pPr>
            <a:r>
              <a:rPr lang="uk-UA" sz="1200" kern="1200" dirty="0">
                <a:solidFill>
                  <a:schemeClr val="tx1"/>
                </a:solidFill>
                <a:effectLst/>
                <a:latin typeface="+mn-lt"/>
              </a:rPr>
              <a:t>Якщо ви захоплюєтеся </a:t>
            </a:r>
            <a:r>
              <a:rPr lang="uk-UA" sz="1200" b="1" kern="1200" dirty="0">
                <a:solidFill>
                  <a:schemeClr val="tx1"/>
                </a:solidFill>
                <a:effectLst/>
                <a:latin typeface="+mn-lt"/>
              </a:rPr>
              <a:t>музикою</a:t>
            </a:r>
            <a:r>
              <a:rPr lang="uk-UA" sz="1200" kern="1200" dirty="0">
                <a:solidFill>
                  <a:schemeClr val="tx1"/>
                </a:solidFill>
                <a:effectLst/>
                <a:latin typeface="+mn-lt"/>
              </a:rPr>
              <a:t>, можна створити сайт і ділитися з друзями списками відтворення та рецензіями на альбоми. </a:t>
            </a:r>
            <a:endParaRPr lang="uk-UA" dirty="0">
              <a:effectLst/>
            </a:endParaRPr>
          </a:p>
          <a:p>
            <a:endParaRPr lang="uk-UA" b="1" u="sng" dirty="0"/>
          </a:p>
          <a:p>
            <a:r>
              <a:rPr lang="uk-UA" b="1" u="sng" dirty="0"/>
              <a:t>МЕТА СЛАЙДА:</a:t>
            </a:r>
          </a:p>
          <a:p>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0" u="none" dirty="0"/>
              <a:t>Ще раз наголосити, що можливості програмування необмежені. </a:t>
            </a:r>
            <a:r>
              <a:rPr lang="uk-UA" sz="1200" kern="1200" dirty="0">
                <a:solidFill>
                  <a:schemeClr val="tx1"/>
                </a:solidFill>
                <a:effectLst/>
                <a:latin typeface="+mn-lt"/>
              </a:rPr>
              <a:t>Це слушна нагода зробити акцент на хобі учнів і спробувати продемонструвати, як можна застосувати програмування у тому, що їх цікавить. </a:t>
            </a:r>
            <a:endParaRPr lang="uk-UA" b="0" u="none" dirty="0"/>
          </a:p>
          <a:p>
            <a:endParaRPr lang="uk-UA" b="1" dirty="0"/>
          </a:p>
          <a:p>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uk-UA"/>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ПРИБЛИЗНИЙ ТЕКСТ:</a:t>
            </a:r>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0" u="none" dirty="0"/>
              <a:t>"Незабаром ви станете серйозним фахівцем із програмування. Пропонуємо відвідати декілька безкоштовних ресурсів! Запишіть ці адреси та продовжуйте програмувати!"</a:t>
            </a:r>
          </a:p>
          <a:p>
            <a:endParaRPr lang="uk-UA" b="1" u="sng" dirty="0"/>
          </a:p>
          <a:p>
            <a:r>
              <a:rPr lang="uk-UA" b="1" u="sng" dirty="0"/>
              <a:t>МЕТА СЛАЙДА:</a:t>
            </a:r>
          </a:p>
          <a:p>
            <a:endParaRPr lang="uk-UA" b="1" u="sng" dirty="0"/>
          </a:p>
          <a:p>
            <a:r>
              <a:rPr lang="uk-UA" b="0" u="none" dirty="0"/>
              <a:t>Заохотити учнів до подальшого вивчення програмування.</a:t>
            </a:r>
          </a:p>
          <a:p>
            <a:endParaRPr lang="uk-UA" b="0" u="none" baseline="0" dirty="0"/>
          </a:p>
          <a:p>
            <a:r>
              <a:rPr lang="uk-UA" b="1" u="sng" baseline="0" dirty="0"/>
              <a:t>НОТАТКА ДЛЯ КООРДИНАТОРА:</a:t>
            </a:r>
          </a:p>
          <a:p>
            <a:r>
              <a:rPr lang="uk-UA" sz="1200" kern="1200" dirty="0">
                <a:solidFill>
                  <a:schemeClr val="tx1"/>
                </a:solidFill>
                <a:effectLst/>
                <a:latin typeface="+mn-lt"/>
              </a:rPr>
              <a:t>Учні можуть отримати свої </a:t>
            </a:r>
            <a:r>
              <a:rPr lang="uk-UA" sz="1200" b="1" kern="1200" dirty="0">
                <a:solidFill>
                  <a:schemeClr val="tx1"/>
                </a:solidFill>
                <a:effectLst/>
                <a:latin typeface="+mn-lt"/>
              </a:rPr>
              <a:t>сертифікати Hour of Code™</a:t>
            </a:r>
            <a:r>
              <a:rPr lang="uk-UA" sz="1200" kern="1200" dirty="0">
                <a:solidFill>
                  <a:schemeClr val="tx1"/>
                </a:solidFill>
                <a:effectLst/>
                <a:latin typeface="+mn-lt"/>
              </a:rPr>
              <a:t> будь-коли після проходження посібника Hour of Code™ і після заходу Hour of Code™</a:t>
            </a:r>
            <a:r>
              <a:rPr lang="uk-UA" sz="1200" kern="1200" baseline="30000" dirty="0">
                <a:solidFill>
                  <a:schemeClr val="tx1"/>
                </a:solidFill>
                <a:effectLst/>
                <a:latin typeface="+mn-lt"/>
              </a:rPr>
              <a:t> </a:t>
            </a:r>
            <a:r>
              <a:rPr lang="uk-UA" sz="1200" kern="1200" dirty="0">
                <a:solidFill>
                  <a:schemeClr val="tx1"/>
                </a:solidFill>
                <a:effectLst/>
                <a:latin typeface="+mn-lt"/>
              </a:rPr>
              <a:t>на сайті code.org.</a:t>
            </a:r>
          </a:p>
          <a:p>
            <a:endParaRPr lang="uk-UA" sz="1200" kern="1200" dirty="0">
              <a:solidFill>
                <a:schemeClr val="tx1"/>
              </a:solidFill>
              <a:effectLst/>
              <a:latin typeface="+mn-lt"/>
              <a:ea typeface="+mn-ea"/>
              <a:cs typeface="+mn-cs"/>
            </a:endParaRPr>
          </a:p>
          <a:p>
            <a:r>
              <a:rPr lang="uk-UA" sz="1200" kern="1200" dirty="0">
                <a:solidFill>
                  <a:schemeClr val="tx1"/>
                </a:solidFill>
                <a:effectLst/>
                <a:latin typeface="+mn-lt"/>
              </a:rPr>
              <a:t>Скоригуйте зміст додаткового слайда ресурсів відповідно до аудиторії:</a:t>
            </a:r>
          </a:p>
          <a:p>
            <a:endParaRPr lang="uk-UA" sz="1200" b="1" u="none" kern="1200" dirty="0">
              <a:solidFill>
                <a:schemeClr val="tx1"/>
              </a:solidFill>
              <a:effectLst/>
              <a:latin typeface="+mn-lt"/>
              <a:ea typeface="+mn-ea"/>
              <a:cs typeface="+mn-cs"/>
            </a:endParaRPr>
          </a:p>
          <a:p>
            <a:r>
              <a:rPr lang="uk-UA" sz="1200" b="1" u="none" kern="1200" dirty="0">
                <a:solidFill>
                  <a:schemeClr val="tx1"/>
                </a:solidFill>
                <a:effectLst/>
                <a:latin typeface="+mn-lt"/>
              </a:rPr>
              <a:t>Учасники можуть завантажити свій код у Minecraft: Education Edition і/або Minecraft за наявності Windows 10.</a:t>
            </a:r>
          </a:p>
          <a:p>
            <a:r>
              <a:rPr lang="uk-UA" sz="1200" b="0" u="none" kern="1200" dirty="0">
                <a:solidFill>
                  <a:schemeClr val="tx1"/>
                </a:solidFill>
                <a:effectLst/>
                <a:latin typeface="+mn-lt"/>
              </a:rPr>
              <a:t>Учасники можуть імпортувати свій код за допомогою Code Studio у реальну гру та побачити, як він оживе!</a:t>
            </a:r>
          </a:p>
          <a:p>
            <a:endParaRPr lang="uk-UA"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200" b="1" kern="1200" dirty="0">
                <a:solidFill>
                  <a:schemeClr val="tx1"/>
                </a:solidFill>
                <a:effectLst/>
                <a:latin typeface="+mn-lt"/>
              </a:rPr>
              <a:t>Ознайомтеся з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Minecraft: Education Edition створено для шкіл. Він поширюється разом з інструментами для керування класними кімнатами, планами уроків тощо. Щоб отримати додаткову інформацію, відвідайте </a:t>
            </a:r>
            <a:r>
              <a:rPr lang="en-US" sz="1200" u="sng" kern="1200" dirty="0">
                <a:solidFill>
                  <a:schemeClr val="tx1"/>
                </a:solidFill>
                <a:effectLst/>
                <a:latin typeface="+mn-lt"/>
                <a:ea typeface="+mn-ea"/>
                <a:cs typeface="+mn-cs"/>
                <a:hlinkClick r:id="rId3"/>
              </a:rPr>
              <a:t>https://education.minecraft.net</a:t>
            </a:r>
            <a:r>
              <a:rPr lang="en-US" sz="1200" kern="1200" dirty="0">
                <a:solidFill>
                  <a:schemeClr val="tx1"/>
                </a:solidFill>
                <a:effectLst/>
                <a:latin typeface="+mn-lt"/>
                <a:ea typeface="+mn-ea"/>
                <a:cs typeface="+mn-cs"/>
              </a:rPr>
              <a:t>.</a:t>
            </a:r>
            <a:endParaRPr lang="uk-UA"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uk-UA"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200" b="1" kern="1200" dirty="0">
                <a:solidFill>
                  <a:schemeClr val="tx1"/>
                </a:solidFill>
                <a:effectLst/>
                <a:latin typeface="+mn-lt"/>
              </a:rPr>
              <a:t>Дізнайтеся, як скористатися своїми комп’ютерними навичками, від цифрової грамотності до спеціальної ІТ-освіти, у своїй спільноті. Відвідайте сайт</a:t>
            </a:r>
            <a:br>
              <a:rPr dirty="0"/>
            </a:br>
            <a:r>
              <a:rPr lang="uk-UA" sz="1200" kern="1200" dirty="0">
                <a:solidFill>
                  <a:schemeClr val="tx1"/>
                </a:solidFill>
                <a:effectLst/>
                <a:latin typeface="+mn-lt"/>
              </a:rPr>
              <a:t>https://Microsoft.com/digitalskills </a:t>
            </a:r>
          </a:p>
          <a:p>
            <a:endParaRPr lang="uk-UA" b="0" u="none" dirty="0"/>
          </a:p>
          <a:p>
            <a:r>
              <a:rPr lang="uk-UA"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uk-UA" sz="1200" b="1" kern="1200" dirty="0">
                <a:solidFill>
                  <a:schemeClr val="tx1"/>
                </a:solidFill>
                <a:effectLst/>
                <a:latin typeface="+mn-lt"/>
              </a:rPr>
              <a:t>)</a:t>
            </a:r>
            <a:r>
              <a:rPr lang="uk-UA" sz="1200" kern="1200" dirty="0">
                <a:solidFill>
                  <a:schemeClr val="tx1"/>
                </a:solidFill>
                <a:effectLst/>
                <a:latin typeface="+mn-lt"/>
              </a:rPr>
              <a:t> Не зупиняйтеся на Hour of Code™. Скористайтеся засобами Code.org для вчителів. Викладати інформатику можна і без досвіду. На сайті code.org доступні навчальний план, плани уроків, високоякісні професійні програми для навчання, а також безліч чудових засобів для всіх класів – усе, що треба, і безкоштовно. Перейдіть на сайт </a:t>
            </a:r>
            <a:r>
              <a:rPr lang="en-US" sz="1200" kern="1200" dirty="0">
                <a:solidFill>
                  <a:schemeClr val="tx1"/>
                </a:solidFill>
                <a:effectLst/>
                <a:latin typeface="+mn-lt"/>
                <a:ea typeface="+mn-ea"/>
                <a:cs typeface="+mn-cs"/>
                <a:hlinkClick r:id="rId5"/>
              </a:rPr>
              <a:t>code.org/educate</a:t>
            </a:r>
            <a:r>
              <a:rPr lang="uk-UA" sz="1200" kern="1200" dirty="0">
                <a:solidFill>
                  <a:schemeClr val="tx1"/>
                </a:solidFill>
                <a:effectLst/>
                <a:latin typeface="+mn-lt"/>
              </a:rPr>
              <a:t> і виберіть клас, з якого ви бажаєте почати!</a:t>
            </a:r>
          </a:p>
          <a:p>
            <a:r>
              <a:rPr lang="uk-UA" sz="1200" kern="1200" dirty="0">
                <a:solidFill>
                  <a:schemeClr val="tx1"/>
                </a:solidFill>
                <a:effectLst/>
                <a:latin typeface="+mn-lt"/>
              </a:rPr>
              <a:t> </a:t>
            </a:r>
          </a:p>
          <a:p>
            <a:r>
              <a:rPr lang="uk-UA"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uk-UA" sz="1200" b="1" kern="1200" dirty="0">
                <a:solidFill>
                  <a:schemeClr val="tx1"/>
                </a:solidFill>
                <a:effectLst/>
                <a:latin typeface="+mn-lt"/>
              </a:rPr>
              <a:t>) </a:t>
            </a:r>
            <a:r>
              <a:rPr lang="uk-UA" sz="1200" kern="1200" dirty="0">
                <a:solidFill>
                  <a:schemeClr val="tx1"/>
                </a:solidFill>
                <a:effectLst/>
                <a:latin typeface="+mn-lt"/>
              </a:rPr>
              <a:t>Вам сподобався посібник Hour of Code™? Світ інформатики набагато більший! Code Studio містить головоломки, ігри та курси для будь-якого віку. Дізнайтеся, як створювати власні ігри та програми, а також ділитися ними з друзями. Перейдіть на сайт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uk-UA" sz="1200" kern="1200" dirty="0">
                <a:solidFill>
                  <a:schemeClr val="tx1"/>
                </a:solidFill>
                <a:effectLst/>
                <a:latin typeface="+mn-lt"/>
              </a:rPr>
              <a:t>і почніть сьогодні!</a:t>
            </a:r>
          </a:p>
          <a:p>
            <a:endParaRPr lang="uk-UA" b="1" dirty="0"/>
          </a:p>
          <a:p>
            <a:endParaRPr lang="uk-UA"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uk-UA"/>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 </a:t>
            </a:r>
          </a:p>
          <a:p>
            <a:endParaRPr lang="uk-UA" b="1" u="sng" dirty="0"/>
          </a:p>
          <a:p>
            <a:endParaRPr lang="uk-UA" b="1" u="sng" dirty="0"/>
          </a:p>
          <a:p>
            <a:r>
              <a:rPr lang="uk-UA" b="1" u="sng" dirty="0"/>
              <a:t>МЕТА СЛАЙДА:</a:t>
            </a:r>
            <a:r>
              <a:rPr lang="uk-UA"/>
              <a:t> </a:t>
            </a:r>
          </a:p>
          <a:p>
            <a:endParaRPr lang="uk-UA" b="0" u="none" baseline="0" dirty="0"/>
          </a:p>
          <a:p>
            <a:r>
              <a:rPr lang="uk-UA" b="0" u="none" baseline="0" dirty="0"/>
              <a:t>Завершити захід</a:t>
            </a:r>
          </a:p>
          <a:p>
            <a:endParaRPr lang="uk-UA" b="1" dirty="0"/>
          </a:p>
          <a:p>
            <a:r>
              <a:rPr lang="uk-UA" b="1" u="sng" dirty="0"/>
              <a:t>ІНСТРУКЦІЇ ЩОДО ЗОБРАЖЕННЯ НА ЦЬОМУ СЛАЙДІ:</a:t>
            </a:r>
            <a:endParaRPr lang="uk-UA" sz="1200" u="sng" kern="1200" dirty="0">
              <a:solidFill>
                <a:schemeClr val="tx1"/>
              </a:solidFill>
              <a:effectLst/>
              <a:latin typeface="+mn-lt"/>
              <a:ea typeface="+mn-ea"/>
              <a:cs typeface="+mn-cs"/>
            </a:endParaRPr>
          </a:p>
          <a:p>
            <a:endParaRPr lang="uk-UA" sz="1200" kern="1200" dirty="0">
              <a:solidFill>
                <a:schemeClr val="tx1"/>
              </a:solidFill>
              <a:effectLst/>
              <a:latin typeface="+mn-lt"/>
              <a:ea typeface="+mn-ea"/>
              <a:cs typeface="+mn-cs"/>
            </a:endParaRPr>
          </a:p>
          <a:p>
            <a:r>
              <a:rPr lang="uk-UA" sz="1200" kern="1200" dirty="0">
                <a:solidFill>
                  <a:schemeClr val="tx1"/>
                </a:solidFill>
                <a:effectLst/>
                <a:latin typeface="+mn-lt"/>
              </a:rPr>
              <a:t>Якщо ви ставитимете інше зображення замість цього, переконайтеся, що воно відповідає таким критеріям: </a:t>
            </a:r>
            <a:endParaRPr lang="uk-UA" dirty="0"/>
          </a:p>
          <a:p>
            <a:pPr marL="628650" lvl="1" indent="-171450">
              <a:buFont typeface="Arial"/>
              <a:buChar char="•"/>
            </a:pPr>
            <a:r>
              <a:rPr lang="uk-UA" sz="1200" kern="1200" dirty="0">
                <a:solidFill>
                  <a:schemeClr val="tx1"/>
                </a:solidFill>
                <a:effectLst/>
                <a:latin typeface="+mn-lt"/>
              </a:rPr>
              <a:t>На фото є хлопці та дівчата </a:t>
            </a:r>
          </a:p>
          <a:p>
            <a:pPr marL="628650" lvl="1" indent="-171450">
              <a:buFont typeface="Arial"/>
              <a:buChar char="•"/>
            </a:pPr>
            <a:r>
              <a:rPr lang="uk-UA" sz="1200" kern="1200" dirty="0">
                <a:solidFill>
                  <a:schemeClr val="tx1"/>
                </a:solidFill>
                <a:effectLst/>
                <a:latin typeface="+mn-lt"/>
              </a:rPr>
              <a:t>Видно, що дітям цікаво </a:t>
            </a:r>
            <a:endParaRPr lang="uk-UA" dirty="0">
              <a:effectLst/>
            </a:endParaRPr>
          </a:p>
          <a:p>
            <a:pPr marL="628650" lvl="1" indent="-171450">
              <a:buFont typeface="Arial"/>
              <a:buChar char="•"/>
            </a:pPr>
            <a:r>
              <a:rPr lang="uk-UA" sz="1200" kern="1200" dirty="0">
                <a:solidFill>
                  <a:schemeClr val="tx1"/>
                </a:solidFill>
                <a:effectLst/>
                <a:latin typeface="+mn-lt"/>
              </a:rPr>
              <a:t>Дітей має бути зображено разом, а не поодинці </a:t>
            </a:r>
            <a:endParaRPr lang="uk-UA"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uk-UA"/>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 2017: </a:t>
            </a:r>
          </a:p>
          <a:p>
            <a:r>
              <a:rPr lang="uk-UA" sz="1200" kern="1200" dirty="0">
                <a:solidFill>
                  <a:schemeClr val="tx1"/>
                </a:solidFill>
                <a:effectLst/>
                <a:latin typeface="+mn-lt"/>
              </a:rPr>
              <a:t>Цю презентацію не продано, а надано за ліцензією. Заборонено копіювати, адаптувати, модифікувати, створювати похідні роботи, розповсюджувати, публічно демонструвати, продавати або використовувати цей вміст у комерційних цілях без прямої попередньої письмової згоди корпорації Microsoft. </a:t>
            </a:r>
          </a:p>
          <a:p>
            <a:r>
              <a:rPr lang="uk-UA" sz="1200" kern="1200" dirty="0">
                <a:solidFill>
                  <a:schemeClr val="tx1"/>
                </a:solidFill>
                <a:effectLst/>
                <a:latin typeface="+mn-lt"/>
              </a:rPr>
              <a:t> </a:t>
            </a:r>
          </a:p>
          <a:p>
            <a:r>
              <a:rPr lang="uk-UA" sz="1200" kern="1200" dirty="0">
                <a:solidFill>
                  <a:schemeClr val="tx1"/>
                </a:solidFill>
                <a:effectLst/>
                <a:latin typeface="+mn-lt"/>
              </a:rPr>
              <a:t>Презентацію надано"як є". Корпорація Microsoft не надає жодних гарантій, прямих або непрямих. Інформація та подання цієї презентації, зокрема URL-адреси та інші посилання на сайти Інтернету, можуть змінюватися без попереднього сповіщення. </a:t>
            </a:r>
          </a:p>
          <a:p>
            <a:r>
              <a:rPr lang="uk-UA" sz="1200" kern="1200" dirty="0">
                <a:solidFill>
                  <a:schemeClr val="tx1"/>
                </a:solidFill>
                <a:effectLst/>
                <a:latin typeface="+mn-lt"/>
              </a:rPr>
              <a:t> </a:t>
            </a:r>
          </a:p>
          <a:p>
            <a:r>
              <a:rPr lang="uk-UA" sz="1200" kern="1200" dirty="0">
                <a:solidFill>
                  <a:schemeClr val="tx1"/>
                </a:solidFill>
                <a:effectLst/>
                <a:latin typeface="+mn-lt"/>
              </a:rPr>
              <a:t>Деякі наведені тут приклади вигадані та наведені тільки як ілюстрації. Їх не потрібно асоціювати або пов’язувати з реальністю. </a:t>
            </a:r>
          </a:p>
          <a:p>
            <a:r>
              <a:rPr lang="uk-UA" sz="1200" kern="1200" dirty="0">
                <a:solidFill>
                  <a:schemeClr val="tx1"/>
                </a:solidFill>
                <a:effectLst/>
                <a:latin typeface="+mn-lt"/>
              </a:rPr>
              <a:t> </a:t>
            </a:r>
          </a:p>
          <a:p>
            <a:r>
              <a:rPr lang="uk-UA" sz="1200" kern="1200" dirty="0">
                <a:solidFill>
                  <a:schemeClr val="tx1"/>
                </a:solidFill>
                <a:effectLst/>
                <a:latin typeface="+mn-lt"/>
              </a:rPr>
              <a:t>Цю презентацію можна використовувати тільки в особистих цілях, у класних кімнатах і для учнів у рамках code.org та інших подій із програмування. Ця презентація не надає вам юридичних прав на інтелектуальну власність щодо будь-якого продукту Microsoft. </a:t>
            </a:r>
          </a:p>
          <a:p>
            <a:r>
              <a:rPr lang="uk-UA" sz="1200" kern="1200" dirty="0">
                <a:solidFill>
                  <a:schemeClr val="tx1"/>
                </a:solidFill>
                <a:effectLst/>
                <a:latin typeface="+mn-lt"/>
              </a:rPr>
              <a:t> </a:t>
            </a:r>
          </a:p>
          <a:p>
            <a:r>
              <a:rPr lang="uk-UA" sz="1200" kern="1200" dirty="0">
                <a:solidFill>
                  <a:schemeClr val="tx1"/>
                </a:solidFill>
                <a:effectLst/>
                <a:latin typeface="+mn-lt"/>
              </a:rPr>
              <a:t>Microsoft і торговельні знаки, перелічені за адресою </a:t>
            </a:r>
            <a:r>
              <a:rPr lang="en-US" sz="1200" kern="1200" dirty="0">
                <a:solidFill>
                  <a:schemeClr val="tx1"/>
                </a:solidFill>
                <a:effectLst/>
                <a:latin typeface="+mn-lt"/>
                <a:ea typeface="+mn-ea"/>
                <a:cs typeface="+mn-cs"/>
                <a:hlinkClick r:id="rId3"/>
              </a:rPr>
              <a:t>http://www.microsoft.com/en-us/legal/intellectualproperty/trademarks/en-us.aspx</a:t>
            </a:r>
            <a:r>
              <a:rPr lang="uk-UA" sz="1200" kern="1200" dirty="0">
                <a:solidFill>
                  <a:schemeClr val="tx1"/>
                </a:solidFill>
                <a:effectLst/>
                <a:latin typeface="+mn-lt"/>
              </a:rPr>
              <a:t>, – це торговельні знаки групи компаній Microsoft. Усі інші знаки належать відповідним власникам.</a:t>
            </a:r>
          </a:p>
          <a:p>
            <a:endParaRPr lang="uk-UA"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uk-UA" sz="1200" b="0" i="0" u="none" strike="noStrike" kern="1200" cap="none" spc="0" normalizeH="0" baseline="0" noProof="0" dirty="0">
                <a:ln>
                  <a:noFill/>
                </a:ln>
                <a:solidFill>
                  <a:prstClr val="black"/>
                </a:solidFill>
                <a:effectLst/>
                <a:uLnTx/>
                <a:uFillTx/>
                <a:latin typeface="+mn-lt"/>
              </a:rPr>
              <a:t>Code.org, 2017. Code.org®, логотип CODE і Hour of Code</a:t>
            </a:r>
            <a:r>
              <a:rPr kumimoji="0" lang="uk-UA" sz="1200" b="0" i="0" u="none" strike="noStrike" kern="1200" cap="none" spc="-30" normalizeH="0" baseline="0" noProof="0" dirty="0">
                <a:ln>
                  <a:noFill/>
                </a:ln>
                <a:solidFill>
                  <a:schemeClr val="bg1"/>
                </a:solidFill>
                <a:effectLst/>
                <a:uLnTx/>
                <a:uFillTx/>
                <a:latin typeface="+mn-lt"/>
              </a:rPr>
              <a:t>®</a:t>
            </a:r>
            <a:r>
              <a:rPr kumimoji="0" lang="uk-UA" sz="1200" b="0" i="0" u="none" strike="noStrike" kern="1200" cap="none" spc="0" normalizeH="0" baseline="0" noProof="0" dirty="0">
                <a:ln>
                  <a:noFill/>
                </a:ln>
                <a:solidFill>
                  <a:prstClr val="black"/>
                </a:solidFill>
                <a:effectLst/>
                <a:uLnTx/>
                <a:uFillTx/>
                <a:latin typeface="+mn-lt"/>
              </a:rPr>
              <a:t> – зареєстровані торговельні знаки Code.org</a:t>
            </a:r>
            <a:endParaRPr kumimoji="0" lang="uk-U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uk-UA" sz="1200" b="0" i="0" u="none" strike="noStrike" kern="1200" cap="none" spc="0" normalizeH="0" baseline="0" noProof="0" dirty="0">
                <a:ln>
                  <a:noFill/>
                </a:ln>
                <a:solidFill>
                  <a:prstClr val="black"/>
                </a:solidFill>
                <a:effectLst/>
                <a:uLnTx/>
                <a:uFillTx/>
                <a:latin typeface="+mn-lt"/>
              </a:rPr>
              <a:t>© Mojang, 2017. "Minecraft" – торговельний знак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uk-U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uk-UA" sz="1200" b="0" i="0" u="none" strike="noStrike" kern="1200" cap="none" spc="0" normalizeH="0" baseline="0" noProof="0" dirty="0">
                <a:ln>
                  <a:noFill/>
                </a:ln>
                <a:solidFill>
                  <a:prstClr val="black"/>
                </a:solidFill>
                <a:effectLst/>
                <a:uLnTx/>
                <a:uFillTx/>
                <a:latin typeface="+mn-lt"/>
              </a:rPr>
              <a:t>© Microsoft Corporation, 2017. Усі права збережені.</a:t>
            </a:r>
          </a:p>
          <a:p>
            <a:endParaRPr lang="uk-UA"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uk-U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p>
          <a:p>
            <a:endParaRPr lang="uk-UA" b="1" u="sng" dirty="0"/>
          </a:p>
          <a:p>
            <a:r>
              <a:rPr lang="uk-UA" b="0" u="none" dirty="0"/>
              <a:t>«Що спадає вам на думку, коли ви чуєте слово "програмування"? Поміркуйте кілька хвилин про "програмування" та ваші уявлення щодо нього".</a:t>
            </a:r>
          </a:p>
          <a:p>
            <a:endParaRPr lang="uk-UA" b="0" u="none" baseline="0" dirty="0"/>
          </a:p>
          <a:p>
            <a:r>
              <a:rPr lang="uk-UA" b="0" u="none" baseline="0" dirty="0"/>
              <a:t>[пропозиція для обговорення]</a:t>
            </a:r>
          </a:p>
          <a:p>
            <a:endParaRPr lang="uk-UA"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b="0" u="none" dirty="0"/>
              <a:t>"Тепер давайте переглянемо коротке відео про те, якої популярності зараз набуло програмування та скільки таких, як ви, хлопців і дівчат уже спробували ним зайнятися!"</a:t>
            </a:r>
          </a:p>
          <a:p>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МЕТА СЛАЙДА:</a:t>
            </a:r>
            <a:r>
              <a:rPr lang="uk-UA"/>
              <a:t> </a:t>
            </a:r>
          </a:p>
          <a:p>
            <a:pPr marL="0" marR="0" indent="0" algn="l" defTabSz="914400" rtl="0" eaLnBrk="1" fontAlgn="auto" latinLnBrk="0" hangingPunct="1">
              <a:lnSpc>
                <a:spcPct val="100000"/>
              </a:lnSpc>
              <a:spcBef>
                <a:spcPts val="0"/>
              </a:spcBef>
              <a:spcAft>
                <a:spcPts val="0"/>
              </a:spcAft>
              <a:buClrTx/>
              <a:buSzTx/>
              <a:buFontTx/>
              <a:buNone/>
              <a:tabLst/>
              <a:defRPr/>
            </a:pPr>
            <a:endParaRPr lang="uk-UA" b="0" u="none" baseline="0" dirty="0"/>
          </a:p>
          <a:p>
            <a:pPr>
              <a:defRPr/>
            </a:pPr>
            <a:r>
              <a:rPr lang="uk-UA"/>
              <a:t>Мета: </a:t>
            </a:r>
            <a:r>
              <a:rPr lang="uk-UA" b="0" u="none" baseline="0" dirty="0"/>
              <a:t>ініціювати обговорення та зрозуміти, які упередження щодо програмування можуть бути в учнів Ми знаємо, що існують деякі хибні уявлення щодо програмування й інформаційних технологій загалом – мовляв, це лише для тих, хто знається на математиці, "ботанів" або здебільшого для хлопців.</a:t>
            </a:r>
            <a:r>
              <a:rPr lang="uk-UA"/>
              <a:t> </a:t>
            </a:r>
            <a:r>
              <a:rPr lang="uk-UA" kern="1200">
                <a:effectLst/>
                <a:latin typeface="+mn-lt"/>
              </a:rPr>
              <a:t>У наступних слайдах ми спростуємо будь-які упередження щодо програмування та переконаємо учасників, перш ніж перейти до посібника.</a:t>
            </a:r>
            <a:r>
              <a:rPr lang="uk-UA"/>
              <a:t> </a:t>
            </a:r>
            <a:endParaRPr lang="uk-UA" b="1" u="sng"/>
          </a:p>
          <a:p>
            <a:endParaRPr lang="uk-UA" b="1" dirty="0"/>
          </a:p>
          <a:p>
            <a:r>
              <a:rPr lang="uk-UA" b="1" u="sng" dirty="0"/>
              <a:t>НОТАТКИ ДЛЯ КООРДИНАТОРА:</a:t>
            </a:r>
          </a:p>
          <a:p>
            <a:r>
              <a:rPr lang="uk-UA" b="0" u="none" dirty="0"/>
              <a:t>Будьте обережні! Не поширюйте міфи, підказуючи, що вони існують. Поцікавтеся думкою самих учнів! На вас можуть чекати несподіванки!</a:t>
            </a:r>
          </a:p>
          <a:p>
            <a:endParaRPr lang="uk-UA"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b="0" u="none" dirty="0"/>
              <a:t>"Спочатку ми переглянемо коротке відео про те, якої популярності набуло програмування за останні роки та скільки таких, як ви, хлопців і дівчат уже спробували ним зайнятися!"</a:t>
            </a:r>
          </a:p>
          <a:p>
            <a:endParaRPr lang="uk-UA"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uk-UA"/>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МЕТА СЛАЙДА:</a:t>
            </a:r>
          </a:p>
          <a:p>
            <a:endParaRPr lang="uk-UA" b="1" u="sng" baseline="0" dirty="0"/>
          </a:p>
          <a:p>
            <a:r>
              <a:rPr lang="uk-UA" b="0" u="none" baseline="0" dirty="0"/>
              <a:t>Заохотити учнів до роботи з посібником Hour of </a:t>
            </a:r>
            <a:r>
              <a:rPr lang="uk-UA" kern="1200" dirty="0">
                <a:effectLst/>
                <a:latin typeface="+mn-lt"/>
              </a:rPr>
              <a:t>Code™</a:t>
            </a:r>
            <a:r>
              <a:rPr lang="uk-UA" b="0" u="none" baseline="0" dirty="0"/>
              <a:t>.</a:t>
            </a:r>
            <a:endParaRPr lang="uk-UA" b="1" u="sng" dirty="0"/>
          </a:p>
          <a:p>
            <a:endParaRPr lang="uk-UA" b="1" u="sng" dirty="0"/>
          </a:p>
          <a:p>
            <a:r>
              <a:rPr lang="uk-UA" b="1" u="sng" dirty="0"/>
              <a:t>ІНСТРУКЦІЇ ЩОДО ЗОБРАЖЕННЯ НА ЦЬОМУ СЛАЙДІ:</a:t>
            </a:r>
            <a:endParaRPr lang="uk-UA" sz="1200" u="sng" kern="1200" dirty="0">
              <a:solidFill>
                <a:schemeClr val="tx1"/>
              </a:solidFill>
              <a:effectLst/>
              <a:latin typeface="+mn-lt"/>
              <a:ea typeface="+mn-ea"/>
              <a:cs typeface="+mn-cs"/>
            </a:endParaRPr>
          </a:p>
          <a:p>
            <a:endParaRPr lang="uk-UA" sz="1200" kern="1200" dirty="0">
              <a:solidFill>
                <a:schemeClr val="tx1"/>
              </a:solidFill>
              <a:effectLst/>
              <a:latin typeface="+mn-lt"/>
              <a:ea typeface="+mn-ea"/>
              <a:cs typeface="+mn-cs"/>
            </a:endParaRPr>
          </a:p>
          <a:p>
            <a:r>
              <a:rPr lang="uk-UA" dirty="0"/>
              <a:t>Відео має відтворитися автоматично. </a:t>
            </a:r>
          </a:p>
          <a:p>
            <a:endParaRPr lang="uk-UA" dirty="0"/>
          </a:p>
          <a:p>
            <a:pPr marL="0" marR="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Якщо вам потрібно змінити мову субтитрів, це можна зробити за посиланням нижче. Натисніть на значок "Налаштування" (він має вигляд шестерні) у правому нижньому кутку відео. Після цього вам може знадобитися повторно вставити посилання : https://www.youtube.com/watch?t=1&amp;v=2DxWIxec6yo</a:t>
            </a:r>
            <a:endParaRPr lang="uk-UA" dirty="0"/>
          </a:p>
          <a:p>
            <a:endParaRPr lang="uk-UA" dirty="0"/>
          </a:p>
          <a:p>
            <a:pPr marL="0" marR="0" lvl="0" indent="0" algn="l" defTabSz="914400" rtl="0" eaLnBrk="1" fontAlgn="auto" latinLnBrk="0" hangingPunct="1">
              <a:lnSpc>
                <a:spcPct val="100000"/>
              </a:lnSpc>
              <a:spcBef>
                <a:spcPts val="0"/>
              </a:spcBef>
              <a:spcAft>
                <a:spcPts val="0"/>
              </a:spcAft>
              <a:buClrTx/>
              <a:buSzTx/>
              <a:buFontTx/>
              <a:buNone/>
              <a:tabLst/>
              <a:defRPr/>
            </a:pPr>
            <a:r>
              <a:rPr lang="uk-UA" sz="1200" kern="1200" dirty="0">
                <a:solidFill>
                  <a:schemeClr val="tx1"/>
                </a:solidFill>
                <a:effectLst/>
                <a:latin typeface="+mn-lt"/>
              </a:rPr>
              <a:t>Якщо ви бажаєте ознайомити аудиторію з іншою думкою, можна скористатися додатковими відео із сайту code.org.</a:t>
            </a:r>
          </a:p>
          <a:p>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uk-UA"/>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ПРИБЛИЗНИЙ ТЕКСТ:</a:t>
            </a:r>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0" u="none" dirty="0"/>
              <a:t>"Які уявлення щодо програмування є </a:t>
            </a:r>
            <a:r>
              <a:rPr lang="uk-UA" b="0" i="1" u="none" baseline="0" dirty="0"/>
              <a:t>хибними</a:t>
            </a:r>
            <a:r>
              <a:rPr lang="uk-UA" b="0" u="none" dirty="0"/>
              <a:t>? Було б неправильно вважати, що програмувати треба самотужки і що воно таке складне, як може здатися спочатку!"</a:t>
            </a:r>
            <a:endParaRPr lang="uk-UA" b="1" u="sng" dirty="0"/>
          </a:p>
          <a:p>
            <a:endParaRPr lang="uk-UA" b="1" u="sng" dirty="0"/>
          </a:p>
          <a:p>
            <a:r>
              <a:rPr lang="uk-UA" b="1" u="sng" dirty="0"/>
              <a:t>МЕТА СЛАЙДА: </a:t>
            </a:r>
          </a:p>
          <a:p>
            <a:endParaRPr lang="uk-UA" sz="1200" kern="1200" dirty="0">
              <a:solidFill>
                <a:schemeClr val="tx1"/>
              </a:solidFill>
              <a:effectLst/>
              <a:latin typeface="+mn-lt"/>
              <a:ea typeface="+mn-ea"/>
              <a:cs typeface="+mn-cs"/>
            </a:endParaRPr>
          </a:p>
          <a:p>
            <a:r>
              <a:rPr lang="uk-UA" sz="1200" kern="1200" dirty="0">
                <a:solidFill>
                  <a:schemeClr val="tx1"/>
                </a:solidFill>
                <a:effectLst/>
                <a:latin typeface="+mn-lt"/>
              </a:rPr>
              <a:t>Мета слайдів 5–8 – спростувати упередження, які можуть бути у дітей 11–14 років щодо програмістів і суті програмування. Ми дійсно бажаємо допомогти учням розвінчати стереотипи, тому ми розповімо їм, що програмування – це: </a:t>
            </a:r>
            <a:endParaRPr lang="uk-UA" dirty="0"/>
          </a:p>
          <a:p>
            <a:pPr marL="628650" lvl="1" indent="-171450">
              <a:buFont typeface="Arial"/>
              <a:buChar char="•"/>
            </a:pPr>
            <a:r>
              <a:rPr lang="uk-UA" sz="1200" kern="1200" dirty="0">
                <a:solidFill>
                  <a:schemeClr val="tx1"/>
                </a:solidFill>
                <a:effectLst/>
                <a:latin typeface="+mn-lt"/>
              </a:rPr>
              <a:t>не робота на самоті; </a:t>
            </a:r>
            <a:endParaRPr lang="uk-UA" dirty="0">
              <a:effectLst/>
            </a:endParaRPr>
          </a:p>
          <a:p>
            <a:pPr marL="628650" lvl="1" indent="-171450">
              <a:buFont typeface="Arial"/>
              <a:buChar char="•"/>
            </a:pPr>
            <a:r>
              <a:rPr lang="uk-UA" sz="1200" kern="1200" dirty="0">
                <a:solidFill>
                  <a:schemeClr val="tx1"/>
                </a:solidFill>
                <a:effectLst/>
                <a:latin typeface="+mn-lt"/>
              </a:rPr>
              <a:t>не суто чоловіча робота; </a:t>
            </a:r>
            <a:endParaRPr lang="uk-UA" dirty="0">
              <a:effectLst/>
            </a:endParaRPr>
          </a:p>
          <a:p>
            <a:pPr marL="628650" lvl="1" indent="-171450">
              <a:buFont typeface="Arial"/>
              <a:buChar char="•"/>
            </a:pPr>
            <a:r>
              <a:rPr lang="uk-UA" sz="1200" kern="1200" dirty="0">
                <a:solidFill>
                  <a:schemeClr val="tx1"/>
                </a:solidFill>
                <a:effectLst/>
                <a:latin typeface="+mn-lt"/>
              </a:rPr>
              <a:t>робота не тільки для "ботанів";</a:t>
            </a:r>
            <a:endParaRPr lang="uk-UA" dirty="0">
              <a:effectLst/>
            </a:endParaRPr>
          </a:p>
          <a:p>
            <a:pPr marL="628650" lvl="1" indent="-171450">
              <a:buFont typeface="Arial"/>
              <a:buChar char="•"/>
            </a:pPr>
            <a:r>
              <a:rPr lang="uk-UA" sz="1200" kern="1200" dirty="0">
                <a:solidFill>
                  <a:schemeClr val="tx1"/>
                </a:solidFill>
                <a:effectLst/>
                <a:latin typeface="+mn-lt"/>
              </a:rPr>
              <a:t>робота не тільки для тих, хто знається на математиці; </a:t>
            </a:r>
            <a:endParaRPr lang="uk-UA" dirty="0">
              <a:effectLst/>
            </a:endParaRPr>
          </a:p>
          <a:p>
            <a:pPr marL="628650" lvl="1" indent="-171450">
              <a:buFont typeface="Arial"/>
              <a:buChar char="•"/>
            </a:pPr>
            <a:r>
              <a:rPr lang="uk-UA" sz="1200" kern="1200" dirty="0">
                <a:solidFill>
                  <a:schemeClr val="tx1"/>
                </a:solidFill>
                <a:effectLst/>
                <a:latin typeface="+mn-lt"/>
              </a:rPr>
              <a:t>просто робота для людей, які хочуть розробляти комп’ютерні програми. </a:t>
            </a:r>
          </a:p>
          <a:p>
            <a:endParaRPr lang="uk-UA"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uk-UA"/>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ПРИБЛИЗНИЙ ТЕКСТ:</a:t>
            </a:r>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pPr>
              <a:defRPr/>
            </a:pPr>
            <a:r>
              <a:rPr lang="uk-UA" b="0" u="none" dirty="0"/>
              <a:t>"Програмувати - не значить</a:t>
            </a:r>
            <a:r>
              <a:rPr lang="uk-UA"/>
              <a:t> годинами </a:t>
            </a:r>
            <a:r>
              <a:rPr lang="uk-UA" b="0" u="none" dirty="0"/>
              <a:t>сидіти на самоті! Кращі рішення та програми створюються в команді".</a:t>
            </a:r>
            <a:r>
              <a:rPr lang="uk-UA"/>
              <a:t> </a:t>
            </a:r>
            <a:endParaRPr lang="uk-UA" b="1" u="sng"/>
          </a:p>
          <a:p>
            <a:endParaRPr lang="uk-UA" b="1" u="sng" dirty="0"/>
          </a:p>
          <a:p>
            <a:r>
              <a:rPr lang="uk-UA" b="1" u="sng" dirty="0"/>
              <a:t>МЕТА СЛАЙДА: </a:t>
            </a:r>
          </a:p>
          <a:p>
            <a:endParaRPr lang="uk-UA" b="1" u="sng" dirty="0"/>
          </a:p>
          <a:p>
            <a:r>
              <a:rPr lang="uk-UA"/>
              <a:t>Програмувати може кожен. Кращі програми створюються в команді.</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uk-UA"/>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a:t>ПРИБЛИЗНИЙ ТЕКСТ:</a:t>
            </a:r>
          </a:p>
          <a:p>
            <a:endParaRPr lang="uk-UA" b="1" u="sng"/>
          </a:p>
          <a:p>
            <a:r>
              <a:rPr lang="uk-UA" b="0" u="none"/>
              <a:t>"Чи знаєте ви, що програмування </a:t>
            </a:r>
            <a:r>
              <a:rPr lang="uk-UA" b="0" i="1" u="none" baseline="0"/>
              <a:t>дійсно </a:t>
            </a:r>
            <a:r>
              <a:rPr lang="uk-UA" b="0" i="0" u="none" baseline="0"/>
              <a:t>суттєво допомагає в роботі?..."</a:t>
            </a:r>
            <a:endParaRPr lang="uk-UA" b="1" u="sng"/>
          </a:p>
          <a:p>
            <a:endParaRPr lang="uk-UA" b="1" u="sng"/>
          </a:p>
          <a:p>
            <a:r>
              <a:rPr lang="uk-UA" b="1" u="sng"/>
              <a:t>МЕТА СЛАЙДА:</a:t>
            </a:r>
            <a:endParaRPr lang="uk-UA" b="0" u="none"/>
          </a:p>
          <a:p>
            <a:endParaRPr lang="uk-UA" b="0" u="none"/>
          </a:p>
          <a:p>
            <a:pPr marL="0" marR="0" indent="0" algn="l" defTabSz="914400" rtl="0" eaLnBrk="1" fontAlgn="auto" latinLnBrk="0" hangingPunct="1">
              <a:lnSpc>
                <a:spcPct val="100000"/>
              </a:lnSpc>
              <a:spcBef>
                <a:spcPts val="0"/>
              </a:spcBef>
              <a:spcAft>
                <a:spcPts val="0"/>
              </a:spcAft>
              <a:buClrTx/>
              <a:buSzTx/>
              <a:buFontTx/>
              <a:buNone/>
              <a:tabLst/>
              <a:defRPr/>
            </a:pPr>
            <a:r>
              <a:rPr lang="uk-UA" b="0" u="none"/>
              <a:t>Розвеселити учнів. Цей слайд – просто жарт!</a:t>
            </a:r>
            <a:r>
              <a:rPr lang="uk-UA"/>
              <a:t> </a:t>
            </a:r>
            <a:endParaRPr lang="uk-UA" b="1" u="sng"/>
          </a:p>
          <a:p>
            <a:endParaRPr lang="uk-UA" b="1"/>
          </a:p>
          <a:p>
            <a:r>
              <a:rPr lang="uk-UA" b="1" u="sng"/>
              <a:t>ІНСТРУКЦІЇ ЩОДО ЗОБРАЖЕННЯ НА ЦЬОМУ СЛАЙДІ:</a:t>
            </a:r>
          </a:p>
          <a:p>
            <a:endParaRPr lang="uk-UA" sz="1200" b="1" u="sng" kern="1200" baseline="0">
              <a:solidFill>
                <a:schemeClr val="tx1"/>
              </a:solidFill>
              <a:effectLst/>
              <a:latin typeface="+mn-lt"/>
              <a:ea typeface="+mn-ea"/>
              <a:cs typeface="+mn-cs"/>
            </a:endParaRPr>
          </a:p>
          <a:p>
            <a:r>
              <a:rPr lang="uk-UA" sz="1200" b="0" u="none" kern="1200" baseline="0">
                <a:solidFill>
                  <a:schemeClr val="tx1"/>
                </a:solidFill>
                <a:effectLst/>
                <a:latin typeface="+mn-lt"/>
              </a:rPr>
              <a:t>На цьому слайді має бути смішна картинка або gif-файл, щоб привернути увагу аудиторії. </a:t>
            </a:r>
            <a:endParaRPr lang="uk-UA" sz="1200" b="0" u="none" kern="1200">
              <a:solidFill>
                <a:schemeClr val="tx1"/>
              </a:solidFill>
              <a:effectLst/>
              <a:latin typeface="+mn-lt"/>
              <a:ea typeface="+mn-ea"/>
              <a:cs typeface="+mn-cs"/>
            </a:endParaRPr>
          </a:p>
          <a:p>
            <a:endParaRPr lang="uk-UA"/>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uk-UA"/>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b="1" u="sng" dirty="0"/>
              <a:t>ПРИБЛИЗНИЙ ТЕКСТ:</a:t>
            </a:r>
          </a:p>
          <a:p>
            <a:endParaRPr lang="uk-UA" b="1" u="sng" dirty="0"/>
          </a:p>
          <a:p>
            <a:r>
              <a:rPr lang="uk-UA" b="0" u="none" dirty="0"/>
              <a:t>"Просто жарт!"</a:t>
            </a:r>
          </a:p>
          <a:p>
            <a:endParaRPr lang="uk-UA" b="1" u="sng" dirty="0"/>
          </a:p>
          <a:p>
            <a:r>
              <a:rPr lang="uk-UA" b="1" u="sng" dirty="0"/>
              <a:t>МЕТА СЛАЙДА:</a:t>
            </a:r>
          </a:p>
          <a:p>
            <a:endParaRPr lang="uk-UA" b="1" u="sng" dirty="0"/>
          </a:p>
          <a:p>
            <a:r>
              <a:rPr lang="uk-UA" b="0" u="none" dirty="0"/>
              <a:t>Показати, що попередній слайд був жартом.</a:t>
            </a:r>
          </a:p>
          <a:p>
            <a:endParaRPr lang="uk-UA"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uk-UA"/>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uk-UA" b="1" u="sng" dirty="0"/>
              <a:t>ПРИБЛИЗНИЙ ТЕКСТ:</a:t>
            </a:r>
          </a:p>
          <a:p>
            <a:pPr marL="0" marR="0" indent="0" algn="l" defTabSz="914400" rtl="0" eaLnBrk="1" fontAlgn="auto" latinLnBrk="0" hangingPunct="1">
              <a:lnSpc>
                <a:spcPct val="100000"/>
              </a:lnSpc>
              <a:spcBef>
                <a:spcPts val="0"/>
              </a:spcBef>
              <a:spcAft>
                <a:spcPts val="0"/>
              </a:spcAft>
              <a:buClrTx/>
              <a:buSzTx/>
              <a:buFontTx/>
              <a:buNone/>
              <a:tabLst/>
              <a:defRPr/>
            </a:pPr>
            <a:endParaRPr lang="uk-UA" b="1" u="sng" dirty="0"/>
          </a:p>
          <a:p>
            <a:pPr marL="0" marR="0" indent="0" algn="l" defTabSz="914400" rtl="0" eaLnBrk="1" fontAlgn="auto" latinLnBrk="0" hangingPunct="1">
              <a:lnSpc>
                <a:spcPct val="100000"/>
              </a:lnSpc>
              <a:spcBef>
                <a:spcPts val="0"/>
              </a:spcBef>
              <a:spcAft>
                <a:spcPts val="0"/>
              </a:spcAft>
              <a:buClrTx/>
              <a:buSzTx/>
              <a:buFontTx/>
              <a:buNone/>
              <a:tabLst/>
              <a:defRPr/>
            </a:pPr>
            <a:r>
              <a:rPr lang="uk-UA" b="0" u="none" dirty="0"/>
              <a:t>"Поговорімо тепер про те, що </a:t>
            </a:r>
            <a:r>
              <a:rPr lang="uk-UA" b="0" i="1" u="none" dirty="0"/>
              <a:t>насправді</a:t>
            </a:r>
            <a:r>
              <a:rPr lang="uk-UA" b="0" u="none" dirty="0"/>
              <a:t> становить собою програмування. Можливо, ви не знали, але це спільне заняття як для хлопців, так </a:t>
            </a:r>
            <a:r>
              <a:rPr lang="uk-UA" b="0" i="1" u="none" baseline="0" dirty="0"/>
              <a:t>і</a:t>
            </a:r>
            <a:r>
              <a:rPr lang="uk-UA" b="0" u="none" dirty="0"/>
              <a:t> для дівчат!"</a:t>
            </a:r>
          </a:p>
          <a:p>
            <a:endParaRPr lang="uk-UA" b="1" u="sng" dirty="0"/>
          </a:p>
          <a:p>
            <a:r>
              <a:rPr lang="uk-UA" b="1" u="sng" dirty="0"/>
              <a:t>МЕТА СЛАЙДА:</a:t>
            </a:r>
          </a:p>
          <a:p>
            <a:endParaRPr lang="uk-UA" b="1" u="sng" dirty="0"/>
          </a:p>
          <a:p>
            <a:r>
              <a:rPr lang="uk-UA" sz="1200" kern="1200" dirty="0">
                <a:solidFill>
                  <a:schemeClr val="tx1"/>
                </a:solidFill>
                <a:effectLst/>
                <a:latin typeface="+mn-lt"/>
              </a:rPr>
              <a:t>На слайдах 9–12 ми</a:t>
            </a:r>
            <a:r>
              <a:rPr lang="uk-UA"/>
              <a:t> </a:t>
            </a:r>
            <a:r>
              <a:rPr lang="uk-UA" sz="1200" kern="1200" dirty="0">
                <a:solidFill>
                  <a:schemeClr val="tx1"/>
                </a:solidFill>
                <a:effectLst/>
                <a:latin typeface="+mn-lt"/>
              </a:rPr>
              <a:t>покажемо дітям, що програмувати цікаво. Ми дійсно хочемо підкреслити, що програмування –</a:t>
            </a:r>
            <a:r>
              <a:rPr lang="uk-UA" sz="1200" b="1" kern="1200" dirty="0">
                <a:solidFill>
                  <a:schemeClr val="tx1"/>
                </a:solidFill>
                <a:effectLst/>
                <a:latin typeface="+mn-lt"/>
              </a:rPr>
              <a:t> це</a:t>
            </a:r>
            <a:r>
              <a:rPr lang="uk-UA" sz="1200" kern="1200" dirty="0">
                <a:solidFill>
                  <a:schemeClr val="tx1"/>
                </a:solidFill>
                <a:effectLst/>
                <a:latin typeface="+mn-lt"/>
              </a:rPr>
              <a:t>: </a:t>
            </a:r>
            <a:endParaRPr lang="uk-UA" dirty="0">
              <a:effectLst/>
            </a:endParaRPr>
          </a:p>
          <a:p>
            <a:pPr marL="628650" lvl="1" indent="-171450">
              <a:buFont typeface="Arial"/>
              <a:buChar char="•"/>
            </a:pPr>
            <a:r>
              <a:rPr lang="uk-UA" sz="1200" kern="1200" dirty="0">
                <a:solidFill>
                  <a:schemeClr val="tx1"/>
                </a:solidFill>
                <a:effectLst/>
                <a:latin typeface="+mn-lt"/>
              </a:rPr>
              <a:t>Спільна робота. </a:t>
            </a:r>
            <a:endParaRPr lang="uk-UA" dirty="0">
              <a:effectLst/>
            </a:endParaRPr>
          </a:p>
          <a:p>
            <a:pPr marL="628650" lvl="1" indent="-171450">
              <a:buFont typeface="Arial"/>
              <a:buChar char="•"/>
            </a:pPr>
            <a:r>
              <a:rPr lang="uk-UA" sz="1200" kern="1200" dirty="0">
                <a:solidFill>
                  <a:schemeClr val="tx1"/>
                </a:solidFill>
                <a:effectLst/>
                <a:latin typeface="+mn-lt"/>
              </a:rPr>
              <a:t>Для хлопців і дівчат.</a:t>
            </a:r>
            <a:endParaRPr lang="uk-UA" dirty="0">
              <a:effectLst/>
            </a:endParaRPr>
          </a:p>
          <a:p>
            <a:pPr marL="628650" lvl="1" indent="-171450">
              <a:buFont typeface="Arial"/>
              <a:buChar char="•"/>
            </a:pPr>
            <a:r>
              <a:rPr lang="uk-UA" sz="1200" kern="1200" dirty="0">
                <a:solidFill>
                  <a:schemeClr val="tx1"/>
                </a:solidFill>
                <a:effectLst/>
                <a:latin typeface="+mn-lt"/>
              </a:rPr>
              <a:t>Для інтровертів і екстравертів. </a:t>
            </a:r>
            <a:endParaRPr lang="uk-UA" dirty="0">
              <a:effectLst/>
            </a:endParaRPr>
          </a:p>
          <a:p>
            <a:pPr marL="628650" lvl="1" indent="-171450">
              <a:buFont typeface="Arial"/>
              <a:buChar char="•"/>
            </a:pPr>
            <a:r>
              <a:rPr lang="uk-UA" sz="1200" kern="1200" dirty="0">
                <a:solidFill>
                  <a:schemeClr val="tx1"/>
                </a:solidFill>
                <a:effectLst/>
                <a:latin typeface="+mn-lt"/>
              </a:rPr>
              <a:t>Вирішення проблем. Насправді для програмування не потрібно багато математики. </a:t>
            </a:r>
            <a:endParaRPr lang="uk-UA" dirty="0">
              <a:effectLst/>
            </a:endParaRPr>
          </a:p>
          <a:p>
            <a:pPr marL="628650" lvl="1" indent="-171450">
              <a:buFont typeface="Arial"/>
              <a:buChar char="•"/>
            </a:pPr>
            <a:r>
              <a:rPr lang="uk-UA" sz="1200" kern="1200" dirty="0">
                <a:solidFill>
                  <a:schemeClr val="tx1"/>
                </a:solidFill>
                <a:effectLst/>
                <a:latin typeface="+mn-lt"/>
              </a:rPr>
              <a:t>Для людей, яким комп’ютери допоможуть краще займатися улюбленими справами. </a:t>
            </a:r>
            <a:endParaRPr lang="uk-UA" dirty="0">
              <a:effectLst/>
            </a:endParaRPr>
          </a:p>
          <a:p>
            <a:endParaRPr lang="uk-UA" b="1" dirty="0"/>
          </a:p>
          <a:p>
            <a:r>
              <a:rPr lang="uk-UA" b="1" u="sng" dirty="0"/>
              <a:t>ІНСТРУКЦІЇ ЩОДО ЗОБРАЖЕННЯ НА ЦЬОМУ СЛАЙДІ:</a:t>
            </a:r>
            <a:endParaRPr lang="uk-UA" sz="1200" u="sng" kern="1200" dirty="0">
              <a:solidFill>
                <a:schemeClr val="tx1"/>
              </a:solidFill>
              <a:effectLst/>
              <a:latin typeface="+mn-lt"/>
              <a:ea typeface="+mn-ea"/>
              <a:cs typeface="+mn-cs"/>
            </a:endParaRPr>
          </a:p>
          <a:p>
            <a:endParaRPr lang="uk-UA" sz="1200" kern="1200" dirty="0">
              <a:solidFill>
                <a:schemeClr val="tx1"/>
              </a:solidFill>
              <a:effectLst/>
              <a:latin typeface="+mn-lt"/>
              <a:ea typeface="+mn-ea"/>
              <a:cs typeface="+mn-cs"/>
            </a:endParaRPr>
          </a:p>
          <a:p>
            <a:r>
              <a:rPr lang="uk-UA" sz="1200" kern="1200" dirty="0">
                <a:solidFill>
                  <a:schemeClr val="tx1"/>
                </a:solidFill>
                <a:effectLst/>
                <a:latin typeface="+mn-lt"/>
              </a:rPr>
              <a:t>Якщо ви ставитимете інше зображення замість цього, переконайтеся, що воно відповідає таким критеріям: </a:t>
            </a:r>
            <a:endParaRPr lang="uk-UA" dirty="0"/>
          </a:p>
          <a:p>
            <a:pPr marL="628650" lvl="1" indent="-171450">
              <a:buFont typeface="Arial"/>
              <a:buChar char="•"/>
            </a:pPr>
            <a:r>
              <a:rPr lang="uk-UA" sz="1200" kern="1200" dirty="0">
                <a:solidFill>
                  <a:schemeClr val="tx1"/>
                </a:solidFill>
                <a:effectLst/>
                <a:latin typeface="+mn-lt"/>
              </a:rPr>
              <a:t>Це має бути фото дітей середнього шкільного віку. </a:t>
            </a:r>
            <a:endParaRPr lang="uk-UA" dirty="0">
              <a:effectLst/>
            </a:endParaRPr>
          </a:p>
          <a:p>
            <a:pPr marL="628650" lvl="1" indent="-171450">
              <a:buFont typeface="Arial"/>
              <a:buChar char="•"/>
            </a:pPr>
            <a:r>
              <a:rPr lang="uk-UA" sz="1200" kern="1200" dirty="0">
                <a:solidFill>
                  <a:schemeClr val="tx1"/>
                </a:solidFill>
                <a:effectLst/>
                <a:latin typeface="+mn-lt"/>
              </a:rPr>
              <a:t>Учні повинні побачити, що технології – це цікаво.</a:t>
            </a:r>
            <a:endParaRPr lang="uk-UA" dirty="0">
              <a:effectLst/>
            </a:endParaRPr>
          </a:p>
          <a:p>
            <a:pPr marL="628650" lvl="1" indent="-171450">
              <a:buFont typeface="Arial"/>
              <a:buChar char="•"/>
            </a:pPr>
            <a:r>
              <a:rPr lang="uk-UA" sz="1200" kern="1200" dirty="0">
                <a:solidFill>
                  <a:schemeClr val="tx1"/>
                </a:solidFill>
                <a:effectLst/>
                <a:latin typeface="+mn-lt"/>
              </a:rPr>
              <a:t>На фото має бути декілька людей. </a:t>
            </a:r>
          </a:p>
          <a:p>
            <a:pPr marL="628650" lvl="1" indent="-171450">
              <a:buFont typeface="Arial"/>
              <a:buChar char="•"/>
            </a:pPr>
            <a:r>
              <a:rPr lang="uk-UA" sz="1200" kern="1200" dirty="0">
                <a:solidFill>
                  <a:schemeClr val="tx1"/>
                </a:solidFill>
                <a:effectLst/>
                <a:latin typeface="+mn-lt"/>
              </a:rPr>
              <a:t>Серед дітей мають бути й дівчата.</a:t>
            </a:r>
            <a:endParaRPr lang="uk-UA" dirty="0">
              <a:effectLst/>
            </a:endParaRPr>
          </a:p>
          <a:p>
            <a:endParaRPr lang="uk-UA" sz="1200" kern="1200" dirty="0">
              <a:solidFill>
                <a:schemeClr val="tx1"/>
              </a:solidFill>
              <a:effectLst/>
              <a:latin typeface="+mn-lt"/>
              <a:ea typeface="+mn-ea"/>
              <a:cs typeface="+mn-cs"/>
            </a:endParaRPr>
          </a:p>
          <a:p>
            <a:endParaRPr lang="uk-UA" sz="1200" kern="1200" dirty="0">
              <a:solidFill>
                <a:schemeClr val="tx1"/>
              </a:solidFill>
              <a:effectLst/>
              <a:latin typeface="+mn-lt"/>
              <a:ea typeface="+mn-ea"/>
              <a:cs typeface="+mn-cs"/>
            </a:endParaRPr>
          </a:p>
          <a:p>
            <a:endParaRPr lang="uk-UA"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uk-UA"/>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uk-UA" sz="3600" dirty="0">
                <a:solidFill>
                  <a:schemeClr val="bg1"/>
                </a:solidFill>
                <a:latin typeface="Segoe UI Light" panose="020B0502040204020203" pitchFamily="34" charset="0"/>
              </a:rPr>
              <a:t>Ласкаво просимо до</a:t>
            </a:r>
          </a:p>
          <a:p>
            <a:r>
              <a:rPr lang="uk-UA" sz="3600" dirty="0">
                <a:solidFill>
                  <a:schemeClr val="bg1"/>
                </a:solidFill>
                <a:latin typeface="Segoe UI Light" panose="020B0502040204020203" pitchFamily="34" charset="0"/>
              </a:rPr>
              <a:t>Minecraft Hour of Code</a:t>
            </a:r>
            <a:r>
              <a:rPr lang="uk-UA" sz="3600" baseline="30000" dirty="0">
                <a:solidFill>
                  <a:schemeClr val="bg1"/>
                </a:solidFill>
                <a:latin typeface="Segoe UI Light" panose="020B0502040204020203" pitchFamily="34" charset="0"/>
              </a:rPr>
              <a:t>™</a:t>
            </a:r>
            <a:endParaRPr lang="uk-UA"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uk-UA" dirty="0"/>
              <a:t>Ласкаво просимо до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uk-UA"/>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Кілька підлітків разом працюють над проектом&#10;" title="Кілька підлітків разом працюють над проектом"/>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Правда.</a:t>
            </a:r>
          </a:p>
        </p:txBody>
      </p:sp>
      <p:sp>
        <p:nvSpPr>
          <p:cNvPr id="4" name="Title 3" hidden="1"/>
          <p:cNvSpPr>
            <a:spLocks noGrp="1"/>
          </p:cNvSpPr>
          <p:nvPr>
            <p:ph type="ctrTitle"/>
          </p:nvPr>
        </p:nvSpPr>
        <p:spPr/>
        <p:txBody>
          <a:bodyPr/>
          <a:lstStyle/>
          <a:p>
            <a:r>
              <a:rPr lang="uk-UA"/>
              <a:t>Це також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uk-UA"/>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699" y="2540668"/>
            <a:ext cx="6599487" cy="646331"/>
          </a:xfrm>
          <a:prstGeom prst="rect">
            <a:avLst/>
          </a:prstGeom>
        </p:spPr>
        <p:txBody>
          <a:bodyPr wrap="square">
            <a:spAutoFit/>
          </a:bodyPr>
          <a:lstStyle/>
          <a:p>
            <a:r>
              <a:rPr lang="uk-UA" sz="3600" dirty="0">
                <a:solidFill>
                  <a:schemeClr val="bg1"/>
                </a:solidFill>
                <a:latin typeface="Segoe UI Light" panose="020B0502040204020203" pitchFamily="34" charset="0"/>
              </a:rPr>
              <a:t>Програмувати – значить...</a:t>
            </a:r>
          </a:p>
        </p:txBody>
      </p:sp>
      <p:sp>
        <p:nvSpPr>
          <p:cNvPr id="5" name="Title 4" hidden="1"/>
          <p:cNvSpPr>
            <a:spLocks noGrp="1"/>
          </p:cNvSpPr>
          <p:nvPr>
            <p:ph type="ctrTitle"/>
          </p:nvPr>
        </p:nvSpPr>
        <p:spPr/>
        <p:txBody>
          <a:bodyPr/>
          <a:lstStyle/>
          <a:p>
            <a:r>
              <a:rPr lang="uk-UA"/>
              <a:t>Програмування – це</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uk-UA"/>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Вирішення проблем</a:t>
            </a:r>
          </a:p>
        </p:txBody>
      </p:sp>
      <p:sp>
        <p:nvSpPr>
          <p:cNvPr id="6" name="Title 5" hidden="1"/>
          <p:cNvSpPr>
            <a:spLocks noGrp="1"/>
          </p:cNvSpPr>
          <p:nvPr>
            <p:ph type="ctrTitle"/>
          </p:nvPr>
        </p:nvSpPr>
        <p:spPr/>
        <p:txBody>
          <a:bodyPr/>
          <a:lstStyle/>
          <a:p>
            <a:r>
              <a:rPr lang="uk-UA"/>
              <a:t>Вирішення проблем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uk-UA"/>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Кольорові олівці" title="Кольорові олівці"/>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Творчість</a:t>
            </a:r>
          </a:p>
        </p:txBody>
      </p:sp>
      <p:sp>
        <p:nvSpPr>
          <p:cNvPr id="4" name="Title 3" hidden="1"/>
          <p:cNvSpPr>
            <a:spLocks noGrp="1"/>
          </p:cNvSpPr>
          <p:nvPr>
            <p:ph type="ctrTitle"/>
          </p:nvPr>
        </p:nvSpPr>
        <p:spPr/>
        <p:txBody>
          <a:bodyPr/>
          <a:lstStyle/>
          <a:p>
            <a:r>
              <a:rPr lang="uk-UA"/>
              <a:t>Творчість</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uk-UA"/>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Дівчата, що програмують 2 | автор: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Робота в команді</a:t>
            </a:r>
          </a:p>
        </p:txBody>
      </p:sp>
      <p:sp>
        <p:nvSpPr>
          <p:cNvPr id="9" name="Title 8" hidden="1"/>
          <p:cNvSpPr>
            <a:spLocks noGrp="1"/>
          </p:cNvSpPr>
          <p:nvPr>
            <p:ph type="ctrTitle"/>
          </p:nvPr>
        </p:nvSpPr>
        <p:spPr/>
        <p:txBody>
          <a:bodyPr/>
          <a:lstStyle/>
          <a:p>
            <a:r>
              <a:rPr lang="uk-UA"/>
              <a:t>Робота в команді</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uk-UA"/>
          </a:p>
        </p:txBody>
      </p:sp>
      <p:pic>
        <p:nvPicPr>
          <p:cNvPr id="8" name="Picture 7">
            <a:extLst>
              <a:ext uri="{FF2B5EF4-FFF2-40B4-BE49-F238E27FC236}">
                <a16:creationId xmlns:a16="http://schemas.microsoft.com/office/drawing/2014/main" id="{C83F2FD1-9E70-4002-98D5-08153FC1D3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462" y="2303003"/>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 y="11293"/>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Запитання</a:t>
            </a:r>
          </a:p>
        </p:txBody>
      </p:sp>
      <p:sp>
        <p:nvSpPr>
          <p:cNvPr id="15" name="Rectangle 14"/>
          <p:cNvSpPr/>
          <p:nvPr/>
        </p:nvSpPr>
        <p:spPr>
          <a:xfrm>
            <a:off x="4816643" y="2041604"/>
            <a:ext cx="4041607" cy="1754327"/>
          </a:xfrm>
          <a:prstGeom prst="rect">
            <a:avLst/>
          </a:prstGeom>
        </p:spPr>
        <p:txBody>
          <a:bodyPr wrap="square">
            <a:spAutoFit/>
          </a:bodyPr>
          <a:lstStyle/>
          <a:p>
            <a:r>
              <a:rPr lang="uk-UA" sz="3600" dirty="0">
                <a:latin typeface="Segoe UI Light" panose="020B0502040204020203" pitchFamily="34" charset="0"/>
              </a:rPr>
              <a:t>Що подобається робити вам і</a:t>
            </a:r>
            <a:r>
              <a:rPr lang="en-US" sz="3600" dirty="0">
                <a:latin typeface="Segoe UI Light" panose="020B0502040204020203" pitchFamily="34" charset="0"/>
              </a:rPr>
              <a:t> </a:t>
            </a:r>
            <a:r>
              <a:rPr lang="uk-UA" sz="3600" dirty="0">
                <a:latin typeface="Segoe UI Light" panose="020B0502040204020203" pitchFamily="34" charset="0"/>
              </a:rPr>
              <a:t>вашим друзям? </a:t>
            </a:r>
          </a:p>
        </p:txBody>
      </p:sp>
      <p:sp>
        <p:nvSpPr>
          <p:cNvPr id="3" name="Title 2" hidden="1"/>
          <p:cNvSpPr>
            <a:spLocks noGrp="1"/>
          </p:cNvSpPr>
          <p:nvPr>
            <p:ph type="ctrTitle"/>
          </p:nvPr>
        </p:nvSpPr>
        <p:spPr/>
        <p:txBody>
          <a:bodyPr/>
          <a:lstStyle/>
          <a:p>
            <a:r>
              <a:rPr lang="uk-UA"/>
              <a:t>Що вам подобається робити?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uk-UA"/>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Іскри&#10;" title="Іскри"/>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Текст &quot;допоможе вам втілити свої мрії&quot; виділено жовтогарячим, щоб звернути увагу на головну думку цього слайда.&#10;" title="Текст &quot;допоможе вам втілити свої мрії&quot; виділено жовтогарячим, щоб звернути увагу на головну думку цього слайда."/>
          <p:cNvGrpSpPr/>
          <p:nvPr/>
        </p:nvGrpSpPr>
        <p:grpSpPr>
          <a:xfrm>
            <a:off x="731633" y="2976941"/>
            <a:ext cx="3288703" cy="1415857"/>
            <a:chOff x="642425" y="3103196"/>
            <a:chExt cx="3288703" cy="1415857"/>
          </a:xfrm>
        </p:grpSpPr>
        <p:sp>
          <p:nvSpPr>
            <p:cNvPr id="4" name="TextBox 3"/>
            <p:cNvSpPr txBox="1"/>
            <p:nvPr/>
          </p:nvSpPr>
          <p:spPr>
            <a:xfrm>
              <a:off x="642426" y="3103196"/>
              <a:ext cx="3092221"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660499"/>
              <a:ext cx="2956194"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5" y="4210635"/>
              <a:ext cx="3288703"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4050801" cy="2862322"/>
          </a:xfrm>
          <a:prstGeom prst="rect">
            <a:avLst/>
          </a:prstGeom>
        </p:spPr>
        <p:txBody>
          <a:bodyPr wrap="square" anchor="ctr" anchorCtr="0">
            <a:spAutoFit/>
          </a:bodyPr>
          <a:lstStyle/>
          <a:p>
            <a:r>
              <a:rPr lang="uk-UA" sz="3600" dirty="0">
                <a:solidFill>
                  <a:schemeClr val="bg1"/>
                </a:solidFill>
                <a:latin typeface="Segoe UI Light" panose="020B0502040204020203" pitchFamily="34" charset="0"/>
              </a:rPr>
              <a:t>Чим би ви не цікавилися, програмування допоможе вам втілити свої мрії. </a:t>
            </a:r>
          </a:p>
        </p:txBody>
      </p:sp>
      <p:sp>
        <p:nvSpPr>
          <p:cNvPr id="12" name="Title 11" hidden="1"/>
          <p:cNvSpPr>
            <a:spLocks noGrp="1"/>
          </p:cNvSpPr>
          <p:nvPr>
            <p:ph type="ctrTitle"/>
          </p:nvPr>
        </p:nvSpPr>
        <p:spPr/>
        <p:txBody>
          <a:bodyPr/>
          <a:lstStyle/>
          <a:p>
            <a:r>
              <a:rPr lang="uk-UA"/>
              <a:t>Втілюйте свої мрій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uk-UA"/>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Дівчина фотографує&#10;" title="Дівчина фотографує"/>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Текст &quot;застосувати до улюбленої справи вивчений матеріал&quot; підкреслює основну думку, висловлену на слайді.&#10;" title="Текст &quot;застосувати до улюбленої справи вивчений матеріал&quot; підкреслює основну думку, висловлену на слайді."/>
          <p:cNvGrpSpPr/>
          <p:nvPr/>
        </p:nvGrpSpPr>
        <p:grpSpPr>
          <a:xfrm>
            <a:off x="669924" y="3038684"/>
            <a:ext cx="4491523" cy="1406968"/>
            <a:chOff x="669924" y="3397250"/>
            <a:chExt cx="3523230" cy="1406968"/>
          </a:xfrm>
        </p:grpSpPr>
        <p:sp>
          <p:nvSpPr>
            <p:cNvPr id="7" name="TextBox 6"/>
            <p:cNvSpPr txBox="1"/>
            <p:nvPr/>
          </p:nvSpPr>
          <p:spPr>
            <a:xfrm>
              <a:off x="669925" y="3397250"/>
              <a:ext cx="3422457"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947286"/>
              <a:ext cx="352323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95800"/>
              <a:ext cx="2954156"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uk-UA"/>
              <a:t>Застосовуйте те, чому ви навчилися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uk-UA"/>
          </a:p>
        </p:txBody>
      </p:sp>
      <p:sp>
        <p:nvSpPr>
          <p:cNvPr id="19" name="Rectangle 18">
            <a:extLst>
              <a:ext uri="{FF2B5EF4-FFF2-40B4-BE49-F238E27FC236}">
                <a16:creationId xmlns:a16="http://schemas.microsoft.com/office/drawing/2014/main" id="{3DA4433F-6F51-48C2-9CB7-9FA50740CB13}"/>
              </a:ext>
            </a:extLst>
          </p:cNvPr>
          <p:cNvSpPr/>
          <p:nvPr/>
        </p:nvSpPr>
        <p:spPr>
          <a:xfrm>
            <a:off x="609599" y="1155848"/>
            <a:ext cx="5231981" cy="3416320"/>
          </a:xfrm>
          <a:prstGeom prst="rect">
            <a:avLst/>
          </a:prstGeom>
        </p:spPr>
        <p:txBody>
          <a:bodyPr wrap="square" anchor="ctr" anchorCtr="0">
            <a:spAutoFit/>
          </a:bodyPr>
          <a:lstStyle/>
          <a:p>
            <a:r>
              <a:rPr lang="uk-UA" sz="3600" dirty="0">
                <a:solidFill>
                  <a:schemeClr val="bg1"/>
                </a:solidFill>
                <a:latin typeface="Segoe UI Light" panose="020B0502040204020203" pitchFamily="34" charset="0"/>
              </a:rPr>
              <a:t>Під час Minecraft </a:t>
            </a:r>
            <a:br>
              <a:rPr lang="en-US" sz="3600" dirty="0">
                <a:solidFill>
                  <a:schemeClr val="bg1"/>
                </a:solidFill>
                <a:latin typeface="Segoe UI Light" panose="020B0502040204020203" pitchFamily="34" charset="0"/>
              </a:rPr>
            </a:br>
            <a:r>
              <a:rPr lang="uk-UA" sz="3600" dirty="0">
                <a:solidFill>
                  <a:schemeClr val="bg1"/>
                </a:solidFill>
                <a:latin typeface="Segoe UI Light" panose="020B0502040204020203" pitchFamily="34" charset="0"/>
              </a:rPr>
              <a:t>Hour of Code™</a:t>
            </a:r>
            <a:r>
              <a:rPr lang="en-US" sz="3600" dirty="0">
                <a:solidFill>
                  <a:schemeClr val="bg1"/>
                </a:solidFill>
                <a:latin typeface="Segoe UI Light" panose="020B0502040204020203" pitchFamily="34" charset="0"/>
              </a:rPr>
              <a:t> </a:t>
            </a:r>
            <a:r>
              <a:rPr lang="uk-UA" sz="3600" dirty="0">
                <a:solidFill>
                  <a:schemeClr val="bg1"/>
                </a:solidFill>
                <a:latin typeface="Segoe UI Light" panose="020B0502040204020203" pitchFamily="34" charset="0"/>
              </a:rPr>
              <a:t>поміркуйте про те, </a:t>
            </a:r>
            <a:br>
              <a:rPr lang="en-US" sz="3600" dirty="0">
                <a:solidFill>
                  <a:schemeClr val="bg1"/>
                </a:solidFill>
                <a:latin typeface="Segoe UI Light" panose="020B0502040204020203" pitchFamily="34" charset="0"/>
              </a:rPr>
            </a:br>
            <a:r>
              <a:rPr lang="uk-UA" sz="3600" dirty="0">
                <a:solidFill>
                  <a:schemeClr val="bg1"/>
                </a:solidFill>
                <a:latin typeface="Segoe UI Light" panose="020B0502040204020203" pitchFamily="34" charset="0"/>
              </a:rPr>
              <a:t>як вивчений матеріал можна застосувати до улюбленої справи.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Радісні учні в захваті – 17296178822_cbb6afac3f_b (1).jpg" title="Радісні учні в захваті"/>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1754326"/>
          </a:xfrm>
          <a:prstGeom prst="rect">
            <a:avLst/>
          </a:prstGeom>
        </p:spPr>
        <p:txBody>
          <a:bodyPr wrap="square">
            <a:spAutoFit/>
          </a:bodyPr>
          <a:lstStyle/>
          <a:p>
            <a:r>
              <a:rPr lang="uk-UA" sz="3600" dirty="0">
                <a:solidFill>
                  <a:schemeClr val="bg1"/>
                </a:solidFill>
                <a:latin typeface="Segoe UI Light" panose="020B0502040204020203" pitchFamily="34" charset="0"/>
              </a:rPr>
              <a:t>Minecraft</a:t>
            </a:r>
          </a:p>
          <a:p>
            <a:r>
              <a:rPr lang="uk-UA" sz="3600" dirty="0">
                <a:solidFill>
                  <a:schemeClr val="bg1"/>
                </a:solidFill>
                <a:latin typeface="Segoe UI Light" panose="020B0502040204020203" pitchFamily="34" charset="0"/>
              </a:rPr>
              <a:t>Hour of </a:t>
            </a:r>
            <a:r>
              <a:rPr lang="en-US" sz="3600" dirty="0">
                <a:solidFill>
                  <a:schemeClr val="bg1"/>
                </a:solidFill>
                <a:latin typeface="Segoe UI Light" panose="020B0502040204020203" pitchFamily="34" charset="0"/>
              </a:rPr>
              <a:t>Code™</a:t>
            </a:r>
            <a:r>
              <a:rPr lang="uk-UA" sz="3600" baseline="30000" dirty="0">
                <a:solidFill>
                  <a:schemeClr val="bg1"/>
                </a:solidFill>
                <a:latin typeface="Segoe UI Light" panose="020B0502040204020203" pitchFamily="34" charset="0"/>
              </a:rPr>
              <a:t>:</a:t>
            </a:r>
            <a:r>
              <a:rPr lang="uk-UA" dirty="0"/>
              <a:t> </a:t>
            </a:r>
          </a:p>
          <a:p>
            <a:r>
              <a:rPr lang="uk-UA" sz="3600" dirty="0">
                <a:solidFill>
                  <a:schemeClr val="bg1"/>
                </a:solidFill>
                <a:latin typeface="Segoe UI Light" panose="020B0502040204020203" pitchFamily="34" charset="0"/>
              </a:rPr>
              <a:t>а тепер детальніше!</a:t>
            </a:r>
          </a:p>
        </p:txBody>
      </p:sp>
      <p:sp>
        <p:nvSpPr>
          <p:cNvPr id="7" name="Title 6" hidden="1"/>
          <p:cNvSpPr>
            <a:spLocks noGrp="1"/>
          </p:cNvSpPr>
          <p:nvPr>
            <p:ph type="ctrTitle"/>
          </p:nvPr>
        </p:nvSpPr>
        <p:spPr/>
        <p:txBody>
          <a:bodyPr/>
          <a:lstStyle/>
          <a:p>
            <a:r>
              <a:rPr lang="uk-UA"/>
              <a:t>А тепер детальніше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uk-UA"/>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62330" cy="1200329"/>
          </a:xfrm>
          <a:prstGeom prst="rect">
            <a:avLst/>
          </a:prstGeom>
        </p:spPr>
        <p:txBody>
          <a:bodyPr wrap="square">
            <a:spAutoFit/>
          </a:bodyPr>
          <a:lstStyle/>
          <a:p>
            <a:r>
              <a:rPr lang="uk-UA" sz="3600" dirty="0">
                <a:solidFill>
                  <a:schemeClr val="bg1"/>
                </a:solidFill>
                <a:latin typeface="Segoe UI Light" panose="020B0502040204020203" pitchFamily="34" charset="0"/>
              </a:rPr>
              <a:t>Minecraft Hour of Code™: </a:t>
            </a:r>
          </a:p>
          <a:p>
            <a:r>
              <a:rPr lang="uk-UA" sz="3600" dirty="0">
                <a:solidFill>
                  <a:schemeClr val="bg1"/>
                </a:solidFill>
                <a:latin typeface="Segoe UI Light" panose="020B0502040204020203" pitchFamily="34" charset="0"/>
              </a:rPr>
              <a:t>Подорож героя</a:t>
            </a:r>
          </a:p>
        </p:txBody>
      </p:sp>
      <p:sp>
        <p:nvSpPr>
          <p:cNvPr id="5" name="Title 4" hidden="1"/>
          <p:cNvSpPr>
            <a:spLocks noGrp="1"/>
          </p:cNvSpPr>
          <p:nvPr>
            <p:ph type="ctrTitle"/>
          </p:nvPr>
        </p:nvSpPr>
        <p:spPr/>
        <p:txBody>
          <a:bodyPr/>
          <a:lstStyle/>
          <a:p>
            <a:r>
              <a:rPr lang="uk-UA"/>
              <a:t>А тепер детальніше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uk-UA"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1797329"/>
            <a:ext cx="3657600" cy="2308324"/>
          </a:xfrm>
          <a:prstGeom prst="rect">
            <a:avLst/>
          </a:prstGeom>
        </p:spPr>
        <p:txBody>
          <a:bodyPr wrap="square" anchor="ctr" anchorCtr="0">
            <a:spAutoFit/>
          </a:bodyPr>
          <a:lstStyle/>
          <a:p>
            <a:r>
              <a:rPr lang="uk-UA" sz="3600" dirty="0">
                <a:solidFill>
                  <a:schemeClr val="bg1"/>
                </a:solidFill>
                <a:latin typeface="Segoe UI Light" panose="020B0502040204020203" pitchFamily="34" charset="0"/>
              </a:rPr>
              <a:t>Перш ніж ми</a:t>
            </a:r>
            <a:r>
              <a:rPr lang="en-US" sz="3600" dirty="0">
                <a:solidFill>
                  <a:schemeClr val="bg1"/>
                </a:solidFill>
                <a:latin typeface="Segoe UI Light" panose="020B0502040204020203" pitchFamily="34" charset="0"/>
              </a:rPr>
              <a:t> </a:t>
            </a:r>
            <a:r>
              <a:rPr lang="uk-UA" sz="3600" dirty="0">
                <a:solidFill>
                  <a:schemeClr val="bg1"/>
                </a:solidFill>
                <a:latin typeface="Segoe UI Light" panose="020B0502040204020203" pitchFamily="34" charset="0"/>
              </a:rPr>
              <a:t>почнемо, поговорімо про програмування.</a:t>
            </a:r>
            <a:endParaRPr lang="uk-UA"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uk-UA"/>
              <a:t>Давайте поговоримо про програмування.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uk-UA"/>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15553"/>
          </a:xfrm>
          <a:prstGeom prst="rect">
            <a:avLst/>
          </a:prstGeom>
        </p:spPr>
        <p:txBody>
          <a:bodyPr wrap="square">
            <a:spAutoFit/>
          </a:bodyPr>
          <a:lstStyle/>
          <a:p>
            <a:pPr algn="ctr"/>
            <a:r>
              <a:rPr lang="uk-UA" sz="3400" dirty="0">
                <a:latin typeface="Segoe UI Light" panose="020B0502040204020203" pitchFamily="34" charset="0"/>
              </a:rPr>
              <a:t>Знайдіть посібник на сайті Code.org/Minecraft</a:t>
            </a:r>
          </a:p>
        </p:txBody>
      </p:sp>
      <p:sp>
        <p:nvSpPr>
          <p:cNvPr id="6" name="Title 5" hidden="1"/>
          <p:cNvSpPr>
            <a:spLocks noGrp="1"/>
          </p:cNvSpPr>
          <p:nvPr>
            <p:ph type="ctrTitle"/>
          </p:nvPr>
        </p:nvSpPr>
        <p:spPr/>
        <p:txBody>
          <a:bodyPr/>
          <a:lstStyle/>
          <a:p>
            <a:r>
              <a:rPr lang="uk-UA"/>
              <a:t>Знайдіть свій посібник</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uk-UA"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uk-UA" sz="3600">
                <a:solidFill>
                  <a:schemeClr val="bg1"/>
                </a:solidFill>
                <a:latin typeface="Segoe UI Light" panose="020B0502040204020203" pitchFamily="34" charset="0"/>
              </a:rPr>
              <a:t>Завершення</a:t>
            </a:r>
          </a:p>
        </p:txBody>
      </p:sp>
      <p:sp>
        <p:nvSpPr>
          <p:cNvPr id="4" name="Title 3" hidden="1"/>
          <p:cNvSpPr>
            <a:spLocks noGrp="1"/>
          </p:cNvSpPr>
          <p:nvPr>
            <p:ph type="ctrTitle"/>
          </p:nvPr>
        </p:nvSpPr>
        <p:spPr/>
        <p:txBody>
          <a:bodyPr/>
          <a:lstStyle/>
          <a:p>
            <a:r>
              <a:rPr lang="uk-UA"/>
              <a:t>Завершення</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uk-UA"/>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Запитання</a:t>
            </a:r>
          </a:p>
        </p:txBody>
      </p:sp>
      <p:sp>
        <p:nvSpPr>
          <p:cNvPr id="15" name="Rectangle 14"/>
          <p:cNvSpPr/>
          <p:nvPr/>
        </p:nvSpPr>
        <p:spPr>
          <a:xfrm>
            <a:off x="4800601" y="1708730"/>
            <a:ext cx="4267829" cy="2308324"/>
          </a:xfrm>
          <a:prstGeom prst="rect">
            <a:avLst/>
          </a:prstGeom>
        </p:spPr>
        <p:txBody>
          <a:bodyPr wrap="square">
            <a:spAutoFit/>
          </a:bodyPr>
          <a:lstStyle/>
          <a:p>
            <a:r>
              <a:rPr lang="uk-UA" sz="3600" dirty="0">
                <a:latin typeface="Segoe UI Light" panose="020B0502040204020203" pitchFamily="34" charset="0"/>
              </a:rPr>
              <a:t>Що тепер спадає вам на думку, </a:t>
            </a:r>
            <a:br>
              <a:rPr lang="en-US" sz="3600" dirty="0">
                <a:latin typeface="Segoe UI Light" panose="020B0502040204020203" pitchFamily="34" charset="0"/>
              </a:rPr>
            </a:br>
            <a:r>
              <a:rPr lang="uk-UA" sz="3600" dirty="0">
                <a:latin typeface="Segoe UI Light" panose="020B0502040204020203" pitchFamily="34" charset="0"/>
              </a:rPr>
              <a:t>коли ви чуєте слово "програмування"? </a:t>
            </a:r>
          </a:p>
        </p:txBody>
      </p:sp>
      <p:sp>
        <p:nvSpPr>
          <p:cNvPr id="4" name="Title 3" hidden="1"/>
          <p:cNvSpPr>
            <a:spLocks noGrp="1"/>
          </p:cNvSpPr>
          <p:nvPr>
            <p:ph type="ctrTitle"/>
          </p:nvPr>
        </p:nvSpPr>
        <p:spPr/>
        <p:txBody>
          <a:bodyPr/>
          <a:lstStyle/>
          <a:p>
            <a:r>
              <a:rPr lang="uk-UA"/>
              <a:t>Отже, що ви думаєте про програмування?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uk-UA"/>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Запитання</a:t>
            </a:r>
          </a:p>
        </p:txBody>
      </p:sp>
      <p:sp>
        <p:nvSpPr>
          <p:cNvPr id="15" name="Rectangle 14"/>
          <p:cNvSpPr/>
          <p:nvPr/>
        </p:nvSpPr>
        <p:spPr>
          <a:xfrm>
            <a:off x="4810959" y="326878"/>
            <a:ext cx="3899904" cy="3785652"/>
          </a:xfrm>
          <a:prstGeom prst="rect">
            <a:avLst/>
          </a:prstGeom>
        </p:spPr>
        <p:txBody>
          <a:bodyPr wrap="square">
            <a:spAutoFit/>
          </a:bodyPr>
          <a:lstStyle/>
          <a:p>
            <a:r>
              <a:rPr lang="uk-UA" sz="3600" dirty="0">
                <a:latin typeface="Segoe UI Light" panose="020B0502040204020203" pitchFamily="34" charset="0"/>
              </a:rPr>
              <a:t>Що цікаве ви хотіли б створити для себе й друзів? </a:t>
            </a:r>
          </a:p>
          <a:p>
            <a:r>
              <a:rPr lang="uk-UA" dirty="0"/>
              <a:t> </a:t>
            </a:r>
          </a:p>
          <a:p>
            <a:r>
              <a:rPr lang="uk-UA" sz="1800" dirty="0">
                <a:latin typeface="Segoe UI Light" panose="020B0502040204020203" pitchFamily="34" charset="0"/>
              </a:rPr>
              <a:t>Це може бути гра, сайт, програма – проявіть свої творчі здібності! </a:t>
            </a:r>
          </a:p>
        </p:txBody>
      </p:sp>
      <p:sp>
        <p:nvSpPr>
          <p:cNvPr id="4" name="Title 3" hidden="1"/>
          <p:cNvSpPr>
            <a:spLocks noGrp="1"/>
          </p:cNvSpPr>
          <p:nvPr>
            <p:ph type="ctrTitle"/>
          </p:nvPr>
        </p:nvSpPr>
        <p:spPr/>
        <p:txBody>
          <a:bodyPr/>
          <a:lstStyle/>
          <a:p>
            <a:r>
              <a:rPr lang="uk-UA"/>
              <a:t>Що ви хочете створити?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uk-UA"/>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uk-UA" sz="3600" dirty="0">
                <a:solidFill>
                  <a:prstClr val="white"/>
                </a:solidFill>
                <a:latin typeface="Segoe UI Light" panose="020B0502040204020203" pitchFamily="34" charset="0"/>
              </a:rPr>
              <a:t>Чому ви можете навчитися далі? </a:t>
            </a:r>
          </a:p>
          <a:p>
            <a:pPr lvl="0"/>
            <a:r>
              <a:rPr lang="uk-UA" sz="3600" dirty="0">
                <a:solidFill>
                  <a:prstClr val="white"/>
                </a:solidFill>
                <a:latin typeface="Segoe UI Light" panose="020B0502040204020203" pitchFamily="34" charset="0"/>
              </a:rPr>
              <a:t>Не зупиняйтеся на досягнутому! </a:t>
            </a:r>
          </a:p>
          <a:p>
            <a:pPr lvl="0"/>
            <a:r>
              <a:rPr lang="uk-UA"/>
              <a:t> </a:t>
            </a:r>
          </a:p>
          <a:p>
            <a:pPr lvl="0"/>
            <a:r>
              <a:rPr lang="uk-UA" sz="1800" dirty="0">
                <a:solidFill>
                  <a:prstClr val="white"/>
                </a:solidFill>
                <a:latin typeface="Segoe UI Light" panose="020B0502040204020203" pitchFamily="34" charset="0"/>
              </a:rPr>
              <a:t>Нижче наведено поради щодо того, як відсвяткувати, продовжити навчання та зробити своє життя ще цікавішим!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a:latin typeface="Segoe UI Light" panose="020B0502040204020203" pitchFamily="34" charset="0"/>
              </a:rPr>
              <a:t>1</a:t>
            </a:r>
          </a:p>
        </p:txBody>
      </p:sp>
      <p:sp>
        <p:nvSpPr>
          <p:cNvPr id="49" name="Rectangle 48"/>
          <p:cNvSpPr/>
          <p:nvPr/>
        </p:nvSpPr>
        <p:spPr>
          <a:xfrm>
            <a:off x="563532" y="3057342"/>
            <a:ext cx="2678432" cy="954107"/>
          </a:xfrm>
          <a:prstGeom prst="rect">
            <a:avLst/>
          </a:prstGeom>
        </p:spPr>
        <p:txBody>
          <a:bodyPr wrap="square">
            <a:spAutoFit/>
          </a:bodyPr>
          <a:lstStyle/>
          <a:p>
            <a:r>
              <a:rPr lang="uk-UA" sz="2800" dirty="0">
                <a:solidFill>
                  <a:schemeClr val="bg1"/>
                </a:solidFill>
                <a:latin typeface="Segoe UI Light" panose="020B0502040204020203" pitchFamily="34" charset="0"/>
              </a:rPr>
              <a:t>Отримайте свій сертифікат.</a:t>
            </a:r>
          </a:p>
        </p:txBody>
      </p:sp>
      <p:sp>
        <p:nvSpPr>
          <p:cNvPr id="57" name="TextBox 56"/>
          <p:cNvSpPr txBox="1"/>
          <p:nvPr/>
        </p:nvSpPr>
        <p:spPr>
          <a:xfrm>
            <a:off x="571489" y="4050248"/>
            <a:ext cx="2206625" cy="1200329"/>
          </a:xfrm>
          <a:prstGeom prst="rect">
            <a:avLst/>
          </a:prstGeom>
          <a:noFill/>
        </p:spPr>
        <p:txBody>
          <a:bodyPr wrap="square" rtlCol="0">
            <a:spAutoFit/>
          </a:bodyPr>
          <a:lstStyle/>
          <a:p>
            <a:r>
              <a:rPr lang="uk-UA" sz="1800" dirty="0">
                <a:solidFill>
                  <a:schemeClr val="bg1"/>
                </a:solidFill>
                <a:latin typeface="Segoe UI Light" panose="020B0502040204020203" pitchFamily="34" charset="0"/>
              </a:rPr>
              <a:t>Вітаємо! Ви це зробили! У кінці посібника на вас чекає сертифікат.</a:t>
            </a:r>
          </a:p>
        </p:txBody>
      </p:sp>
      <p:sp>
        <p:nvSpPr>
          <p:cNvPr id="44" name="Rectangle 43"/>
          <p:cNvSpPr/>
          <p:nvPr/>
        </p:nvSpPr>
        <p:spPr>
          <a:xfrm>
            <a:off x="3456989"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a:latin typeface="Segoe UI Light" panose="020B0502040204020203" pitchFamily="34" charset="0"/>
              </a:rPr>
              <a:t>2</a:t>
            </a:r>
          </a:p>
        </p:txBody>
      </p:sp>
      <p:sp>
        <p:nvSpPr>
          <p:cNvPr id="52" name="Rectangle 51" descr="&#10;"/>
          <p:cNvSpPr/>
          <p:nvPr/>
        </p:nvSpPr>
        <p:spPr>
          <a:xfrm>
            <a:off x="3325094" y="3057342"/>
            <a:ext cx="2295997" cy="523220"/>
          </a:xfrm>
          <a:prstGeom prst="rect">
            <a:avLst/>
          </a:prstGeom>
        </p:spPr>
        <p:txBody>
          <a:bodyPr wrap="square">
            <a:spAutoFit/>
          </a:bodyPr>
          <a:lstStyle/>
          <a:p>
            <a:r>
              <a:rPr lang="uk-UA" sz="2800" dirty="0">
                <a:solidFill>
                  <a:schemeClr val="bg1"/>
                </a:solidFill>
                <a:latin typeface="Segoe UI Light" panose="020B0502040204020203" pitchFamily="34" charset="0"/>
              </a:rPr>
              <a:t>Більше грайте.</a:t>
            </a:r>
          </a:p>
        </p:txBody>
      </p:sp>
      <p:sp>
        <p:nvSpPr>
          <p:cNvPr id="53" name="Rectangle 52" descr="&#10;"/>
          <p:cNvSpPr/>
          <p:nvPr/>
        </p:nvSpPr>
        <p:spPr>
          <a:xfrm>
            <a:off x="3321012" y="4055865"/>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uk-UA" sz="1800" dirty="0">
                <a:solidFill>
                  <a:schemeClr val="bg1"/>
                </a:solidFill>
                <a:latin typeface="Segoe UI Light" panose="020B0502040204020203" pitchFamily="34" charset="0"/>
              </a:rPr>
              <a:t>Завантажте свій код у Minecraft: Education Edition, щоб побачити, як він оживе в реальній грі!</a:t>
            </a:r>
          </a:p>
        </p:txBody>
      </p:sp>
      <p:sp>
        <p:nvSpPr>
          <p:cNvPr id="45" name="Rectangle 44"/>
          <p:cNvSpPr/>
          <p:nvPr/>
        </p:nvSpPr>
        <p:spPr>
          <a:xfrm>
            <a:off x="6501905"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uk-UA" dirty="0">
                <a:latin typeface="Segoe UI Light" panose="020B0502040204020203" pitchFamily="34" charset="0"/>
              </a:rPr>
              <a:t>3</a:t>
            </a:r>
          </a:p>
        </p:txBody>
      </p:sp>
      <p:sp>
        <p:nvSpPr>
          <p:cNvPr id="54" name="Rectangle 53" descr="&#10;"/>
          <p:cNvSpPr/>
          <p:nvPr/>
        </p:nvSpPr>
        <p:spPr>
          <a:xfrm>
            <a:off x="6403361" y="3057342"/>
            <a:ext cx="2295997" cy="523220"/>
          </a:xfrm>
          <a:prstGeom prst="rect">
            <a:avLst/>
          </a:prstGeom>
        </p:spPr>
        <p:txBody>
          <a:bodyPr wrap="square">
            <a:spAutoFit/>
          </a:bodyPr>
          <a:lstStyle/>
          <a:p>
            <a:r>
              <a:rPr lang="uk-UA" sz="2800" dirty="0">
                <a:solidFill>
                  <a:schemeClr val="bg1"/>
                </a:solidFill>
                <a:latin typeface="Segoe UI Light" panose="020B0502040204020203" pitchFamily="34" charset="0"/>
              </a:rPr>
              <a:t>Більше навчайтеся.</a:t>
            </a:r>
          </a:p>
        </p:txBody>
      </p:sp>
      <p:sp>
        <p:nvSpPr>
          <p:cNvPr id="55" name="Rectangle 54" descr="&#10;"/>
          <p:cNvSpPr/>
          <p:nvPr/>
        </p:nvSpPr>
        <p:spPr>
          <a:xfrm>
            <a:off x="6406891" y="4050248"/>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uk-UA" sz="1800" dirty="0">
                <a:solidFill>
                  <a:schemeClr val="bg1"/>
                </a:solidFill>
                <a:latin typeface="Segoe UI Light" panose="020B0502040204020203" pitchFamily="34" charset="0"/>
              </a:rPr>
              <a:t>Дивіться додаткові ресурси на сайті Microsoft.com/</a:t>
            </a:r>
          </a:p>
          <a:p>
            <a:r>
              <a:rPr lang="uk-UA" sz="1800" dirty="0">
                <a:solidFill>
                  <a:schemeClr val="bg1"/>
                </a:solidFill>
                <a:latin typeface="Segoe UI Light" panose="020B0502040204020203" pitchFamily="34" charset="0"/>
              </a:rPr>
              <a:t>digitalskills</a:t>
            </a:r>
            <a:endParaRPr lang="uk-UA"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uk-UA"/>
              <a:t>Подальші кроки</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uk-UA"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Хлопці та дівчата, які разом працюють за ноутбуком, підіймають погляд і усміхаються камері.&#10;" title="Хлопці та дівчата, які разом працюють за ноутбуком, підіймають погляд і усміхаються камері."/>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Дякуємо за участь&#10;у Hour of Code™&#10;"/>
          <p:cNvSpPr/>
          <p:nvPr/>
        </p:nvSpPr>
        <p:spPr>
          <a:xfrm>
            <a:off x="437177" y="2244267"/>
            <a:ext cx="7322866" cy="1200329"/>
          </a:xfrm>
          <a:prstGeom prst="rect">
            <a:avLst/>
          </a:prstGeom>
        </p:spPr>
        <p:txBody>
          <a:bodyPr wrap="square">
            <a:spAutoFit/>
          </a:bodyPr>
          <a:lstStyle/>
          <a:p>
            <a:r>
              <a:rPr lang="uk-UA" sz="3600" dirty="0">
                <a:solidFill>
                  <a:schemeClr val="bg1"/>
                </a:solidFill>
                <a:latin typeface="Segoe UI Light" panose="020B0502040204020203" pitchFamily="34" charset="0"/>
              </a:rPr>
              <a:t>Дякуємо за участь</a:t>
            </a:r>
          </a:p>
          <a:p>
            <a:r>
              <a:rPr lang="uk-UA" sz="3600" dirty="0">
                <a:solidFill>
                  <a:schemeClr val="bg1"/>
                </a:solidFill>
                <a:latin typeface="Segoe UI Light" panose="020B0502040204020203" pitchFamily="34" charset="0"/>
              </a:rPr>
              <a:t>у Minecraft Hour of Code™</a:t>
            </a:r>
          </a:p>
        </p:txBody>
      </p:sp>
      <p:sp>
        <p:nvSpPr>
          <p:cNvPr id="5" name="Title 4" hidden="1"/>
          <p:cNvSpPr>
            <a:spLocks noGrp="1"/>
          </p:cNvSpPr>
          <p:nvPr>
            <p:ph type="ctrTitle"/>
          </p:nvPr>
        </p:nvSpPr>
        <p:spPr/>
        <p:txBody>
          <a:bodyPr/>
          <a:lstStyle/>
          <a:p>
            <a:r>
              <a:rPr lang="uk-UA"/>
              <a:t>Дякуємо за участь!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uk-UA"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uk-UA" sz="1600" b="0" i="0" u="none" strike="noStrike" kern="1200" cap="none" spc="-30" normalizeH="0" baseline="0" noProof="0" dirty="0">
              <a:ln>
                <a:noFill/>
              </a:ln>
              <a:solidFill>
                <a:schemeClr val="bg1"/>
              </a:solidFill>
              <a:effectLst/>
              <a:uLnTx/>
              <a:uFillTx/>
              <a:latin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uk-UA" sz="1600" b="0" i="0" u="none" strike="noStrike" kern="1200" cap="none" spc="-3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lvl="0">
              <a:defRPr/>
            </a:pPr>
            <a:r>
              <a:rPr lang="uk-UA" sz="1600" spc="-30" dirty="0">
                <a:solidFill>
                  <a:schemeClr val="bg1"/>
                </a:solidFill>
                <a:latin typeface="Segoe UI Light" panose="020B0502040204020203" pitchFamily="34" charset="0"/>
              </a:rPr>
              <a:t>© </a:t>
            </a:r>
            <a:r>
              <a:rPr kumimoji="0" lang="uk-UA" sz="1600" b="0" i="0" u="none" strike="noStrike" kern="1200" cap="none" spc="-30" normalizeH="0" baseline="0" noProof="0" dirty="0">
                <a:ln>
                  <a:noFill/>
                </a:ln>
                <a:solidFill>
                  <a:schemeClr val="bg1"/>
                </a:solidFill>
                <a:effectLst/>
                <a:uLnTx/>
                <a:uFillTx/>
                <a:latin typeface="Calibri"/>
              </a:rPr>
              <a:t>Code.org, 2017. Code.org®, логотип CODE і Hour of </a:t>
            </a:r>
            <a:r>
              <a:rPr lang="uk-UA" sz="1600" spc="-30" dirty="0">
                <a:solidFill>
                  <a:schemeClr val="bg1"/>
                </a:solidFill>
              </a:rPr>
              <a:t>Code®</a:t>
            </a:r>
            <a:r>
              <a:rPr kumimoji="0" lang="uk-UA" sz="1600" b="0" i="0" u="none" strike="noStrike" kern="1200" cap="none" spc="-30" normalizeH="0" baseline="0" noProof="0" dirty="0">
                <a:ln>
                  <a:noFill/>
                </a:ln>
                <a:solidFill>
                  <a:schemeClr val="bg1"/>
                </a:solidFill>
                <a:effectLst/>
                <a:uLnTx/>
                <a:uFillTx/>
                <a:latin typeface="Calibri"/>
              </a:rPr>
              <a:t> – зареєстровані торговельні знаки Code.org</a:t>
            </a:r>
            <a:endParaRPr kumimoji="0" lang="uk-UA" sz="1600" b="0" i="0" u="none" strike="noStrike" kern="1200" cap="none" spc="-3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uk-UA" sz="1600" b="0" i="0" u="none" strike="noStrike" kern="1200" cap="none" spc="-30" normalizeH="0" baseline="0" noProof="0" dirty="0">
                <a:ln>
                  <a:noFill/>
                </a:ln>
                <a:solidFill>
                  <a:schemeClr val="bg1"/>
                </a:solidFill>
                <a:effectLst/>
                <a:uLnTx/>
                <a:uFillTx/>
                <a:latin typeface="Calibri"/>
              </a:rPr>
              <a:t>© Mojang, 2017. "Minecraft" – торговельний знак Mojang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uk-UA" sz="1600" b="0" i="0" u="none" strike="noStrike" kern="1200" cap="none" spc="-30" normalizeH="0" baseline="0" noProof="0" dirty="0">
                <a:ln>
                  <a:noFill/>
                </a:ln>
                <a:solidFill>
                  <a:schemeClr val="bg1"/>
                </a:solidFill>
                <a:effectLst/>
                <a:uLnTx/>
                <a:uFillTx/>
                <a:latin typeface="Calibri"/>
              </a:rPr>
              <a:t>© Microsoft Corporation, 2017. Усі права збережені.</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uk-UA" sz="1600" b="0" i="0" u="none" strike="noStrike" kern="1200" cap="none" spc="-3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uk-UA" dirty="0"/>
              <a:t>Ласкаво просимо до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uk-UA"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Запитання</a:t>
            </a:r>
          </a:p>
        </p:txBody>
      </p:sp>
      <p:sp>
        <p:nvSpPr>
          <p:cNvPr id="15" name="Rectangle 14"/>
          <p:cNvSpPr/>
          <p:nvPr/>
        </p:nvSpPr>
        <p:spPr>
          <a:xfrm>
            <a:off x="4975226" y="1321069"/>
            <a:ext cx="3738024" cy="3416320"/>
          </a:xfrm>
          <a:prstGeom prst="rect">
            <a:avLst/>
          </a:prstGeom>
        </p:spPr>
        <p:txBody>
          <a:bodyPr wrap="square">
            <a:spAutoFit/>
          </a:bodyPr>
          <a:lstStyle/>
          <a:p>
            <a:r>
              <a:rPr lang="uk-UA" sz="3600" dirty="0">
                <a:latin typeface="Segoe UI Light" panose="020B0502040204020203" pitchFamily="34" charset="0"/>
              </a:rPr>
              <a:t>Що спадає вам на думку,</a:t>
            </a:r>
            <a:r>
              <a:rPr lang="en-US" sz="3600" dirty="0">
                <a:latin typeface="Segoe UI Light" panose="020B0502040204020203" pitchFamily="34" charset="0"/>
              </a:rPr>
              <a:t> </a:t>
            </a:r>
            <a:r>
              <a:rPr lang="uk-UA" sz="3600" dirty="0">
                <a:latin typeface="Segoe UI Light" panose="020B0502040204020203" pitchFamily="34" charset="0"/>
              </a:rPr>
              <a:t>коли ви чуєте слово "програмування"?</a:t>
            </a:r>
          </a:p>
          <a:p>
            <a:r>
              <a:rPr lang="uk-UA" sz="3600" dirty="0"/>
              <a:t> </a:t>
            </a:r>
            <a:endParaRPr lang="en-US" sz="3600" dirty="0"/>
          </a:p>
          <a:p>
            <a:r>
              <a:rPr lang="uk-UA" sz="1800" dirty="0">
                <a:latin typeface="Segoe UI Light" panose="020B0502040204020203" pitchFamily="34" charset="0"/>
              </a:rPr>
              <a:t>У вас є 2 хвилини, щоб розповісти про це друзям, а потім усій групі! </a:t>
            </a:r>
            <a:endParaRPr lang="uk-UA"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uk-UA"/>
              <a:t>Що вам відомо про програмування?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uk-UA"/>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uk-UA" dirty="0"/>
              <a:t>Відео про Hour of Code™ від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uk-UA"/>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5" y="6636"/>
            <a:ext cx="9116501" cy="5715000"/>
          </a:xfrm>
          <a:prstGeom prst="rect">
            <a:avLst/>
          </a:prstGeom>
        </p:spPr>
      </p:pic>
      <p:sp>
        <p:nvSpPr>
          <p:cNvPr id="6" name="Title 5" hidden="1"/>
          <p:cNvSpPr>
            <a:spLocks noGrp="1"/>
          </p:cNvSpPr>
          <p:nvPr>
            <p:ph type="ctrTitle"/>
          </p:nvPr>
        </p:nvSpPr>
        <p:spPr/>
        <p:txBody>
          <a:bodyPr/>
          <a:lstStyle/>
          <a:p>
            <a:r>
              <a:rPr lang="uk-UA"/>
              <a:t>Це не так</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uk-UA"/>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Це не так.</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Хлопці та дівчата, які разом працюють за ноутбуком, підіймають погляд і усміхаються камері&#10;" title="Хлопці та дівчата, які разом працюють за ноутбуком, підіймають погляд і усміхаються камері"/>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uk-UA" sz="3600" dirty="0">
                <a:solidFill>
                  <a:schemeClr val="bg1"/>
                </a:solidFill>
                <a:latin typeface="Segoe UI Light" panose="020B0502040204020203" pitchFamily="34" charset="0"/>
              </a:rPr>
              <a:t>може бути правдою.</a:t>
            </a:r>
          </a:p>
        </p:txBody>
      </p:sp>
      <p:sp>
        <p:nvSpPr>
          <p:cNvPr id="6" name="Title 5" hidden="1"/>
          <p:cNvSpPr>
            <a:spLocks noGrp="1"/>
          </p:cNvSpPr>
          <p:nvPr>
            <p:ph type="ctrTitle"/>
          </p:nvPr>
        </p:nvSpPr>
        <p:spPr/>
        <p:txBody>
          <a:bodyPr/>
          <a:lstStyle/>
          <a:p>
            <a:r>
              <a:rPr lang="uk-UA"/>
              <a:t>Це неправда або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uk-UA"/>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Правда.</a:t>
            </a:r>
          </a:p>
        </p:txBody>
      </p:sp>
      <p:sp>
        <p:nvSpPr>
          <p:cNvPr id="3" name="Title 2" hidden="1"/>
          <p:cNvSpPr>
            <a:spLocks noGrp="1"/>
          </p:cNvSpPr>
          <p:nvPr>
            <p:ph type="ctrTitle"/>
          </p:nvPr>
        </p:nvSpPr>
        <p:spPr/>
        <p:txBody>
          <a:bodyPr/>
          <a:lstStyle/>
          <a:p>
            <a:r>
              <a:rPr lang="uk-UA"/>
              <a:t>Це правда!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uk-UA"/>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uk-UA" sz="3600">
                <a:solidFill>
                  <a:schemeClr val="bg1"/>
                </a:solidFill>
                <a:latin typeface="Segoe UI Light" panose="020B0502040204020203" pitchFamily="34" charset="0"/>
              </a:rPr>
              <a:t>ПЖ...</a:t>
            </a:r>
          </a:p>
        </p:txBody>
      </p:sp>
      <p:sp>
        <p:nvSpPr>
          <p:cNvPr id="5" name="Title 4" hidden="1"/>
          <p:cNvSpPr>
            <a:spLocks noGrp="1"/>
          </p:cNvSpPr>
          <p:nvPr>
            <p:ph type="ctrTitle"/>
          </p:nvPr>
        </p:nvSpPr>
        <p:spPr/>
        <p:txBody>
          <a:bodyPr/>
          <a:lstStyle/>
          <a:p>
            <a:r>
              <a:rPr lang="uk-UA"/>
              <a:t>Просто жарт</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uk-UA"/>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Хлопчик і дівчинка разом працюють із мобільними пристроями&#10;" title="Хлопчик і дівчинка разом працюють із мобільними пристроями"/>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uk-UA" sz="3600">
                <a:solidFill>
                  <a:schemeClr val="bg1"/>
                </a:solidFill>
                <a:latin typeface="Segoe UI Light" panose="020B0502040204020203" pitchFamily="34" charset="0"/>
              </a:rPr>
              <a:t>Правда.</a:t>
            </a:r>
          </a:p>
        </p:txBody>
      </p:sp>
      <p:sp>
        <p:nvSpPr>
          <p:cNvPr id="4" name="Title 3" hidden="1"/>
          <p:cNvSpPr>
            <a:spLocks noGrp="1"/>
          </p:cNvSpPr>
          <p:nvPr>
            <p:ph type="ctrTitle"/>
          </p:nvPr>
        </p:nvSpPr>
        <p:spPr/>
        <p:txBody>
          <a:bodyPr/>
          <a:lstStyle/>
          <a:p>
            <a:r>
              <a:rPr lang="uk-UA"/>
              <a:t>Насправді...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uk-UA"/>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2069</Words>
  <Application>Microsoft Office PowerPoint</Application>
  <PresentationFormat>On-screen Show (16:10)</PresentationFormat>
  <Paragraphs>500</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Ласкаво просимо до Hour of Code™ </vt:lpstr>
      <vt:lpstr>Давайте поговоримо про програмування. </vt:lpstr>
      <vt:lpstr>Що вам відомо про програмування? </vt:lpstr>
      <vt:lpstr>Відео про Hour of Code™ від Code.org </vt:lpstr>
      <vt:lpstr>Це не так</vt:lpstr>
      <vt:lpstr>Це неправда або </vt:lpstr>
      <vt:lpstr>Це правда! </vt:lpstr>
      <vt:lpstr>Просто жарт</vt:lpstr>
      <vt:lpstr>Насправді... </vt:lpstr>
      <vt:lpstr>Це також </vt:lpstr>
      <vt:lpstr>Програмування – це</vt:lpstr>
      <vt:lpstr>Вирішення проблем </vt:lpstr>
      <vt:lpstr>Творчість</vt:lpstr>
      <vt:lpstr>Робота в команді</vt:lpstr>
      <vt:lpstr>Що вам подобається робити? </vt:lpstr>
      <vt:lpstr>Втілюйте свої мрій </vt:lpstr>
      <vt:lpstr>Застосовуйте те, чому ви навчилися </vt:lpstr>
      <vt:lpstr>А тепер детальніше </vt:lpstr>
      <vt:lpstr>А тепер детальніше </vt:lpstr>
      <vt:lpstr>Знайдіть свій посібник</vt:lpstr>
      <vt:lpstr>Завершення</vt:lpstr>
      <vt:lpstr>Отже, що ви думаєте про програмування? </vt:lpstr>
      <vt:lpstr>Що ви хочете створити? </vt:lpstr>
      <vt:lpstr>Подальші кроки</vt:lpstr>
      <vt:lpstr>Дякуємо за участь! </vt:lpstr>
      <vt:lpstr>Ласкаво просимо до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42</cp:revision>
  <dcterms:modified xsi:type="dcterms:W3CDTF">2017-11-02T07:35:51Z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